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3"/>
  </p:notesMasterIdLst>
  <p:handoutMasterIdLst>
    <p:handoutMasterId r:id="rId24"/>
  </p:handoutMasterIdLst>
  <p:sldIdLst>
    <p:sldId id="558" r:id="rId2"/>
    <p:sldId id="693" r:id="rId3"/>
    <p:sldId id="675" r:id="rId4"/>
    <p:sldId id="694" r:id="rId5"/>
    <p:sldId id="535" r:id="rId6"/>
    <p:sldId id="668" r:id="rId7"/>
    <p:sldId id="641" r:id="rId8"/>
    <p:sldId id="654" r:id="rId9"/>
    <p:sldId id="700" r:id="rId10"/>
    <p:sldId id="701" r:id="rId11"/>
    <p:sldId id="702" r:id="rId12"/>
    <p:sldId id="703" r:id="rId13"/>
    <p:sldId id="697" r:id="rId14"/>
    <p:sldId id="704" r:id="rId15"/>
    <p:sldId id="705" r:id="rId16"/>
    <p:sldId id="706" r:id="rId17"/>
    <p:sldId id="707" r:id="rId18"/>
    <p:sldId id="708" r:id="rId19"/>
    <p:sldId id="698" r:id="rId20"/>
    <p:sldId id="677" r:id="rId21"/>
    <p:sldId id="699" r:id="rId2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C34C7E-6357-41C4-B693-30BE24C4F0BE}">
          <p14:sldIdLst>
            <p14:sldId id="558"/>
            <p14:sldId id="693"/>
            <p14:sldId id="675"/>
            <p14:sldId id="694"/>
            <p14:sldId id="535"/>
            <p14:sldId id="668"/>
            <p14:sldId id="641"/>
            <p14:sldId id="654"/>
            <p14:sldId id="700"/>
            <p14:sldId id="701"/>
            <p14:sldId id="702"/>
            <p14:sldId id="703"/>
            <p14:sldId id="697"/>
            <p14:sldId id="704"/>
            <p14:sldId id="705"/>
            <p14:sldId id="706"/>
            <p14:sldId id="707"/>
            <p14:sldId id="708"/>
            <p14:sldId id="698"/>
            <p14:sldId id="677"/>
            <p14:sldId id="699"/>
          </p14:sldIdLst>
        </p14:section>
      </p14:sectionLst>
    </p:ext>
    <p:ext uri="{EFAFB233-063F-42B5-8137-9DF3F51BA10A}">
      <p15:sldGuideLst xmlns:p15="http://schemas.microsoft.com/office/powerpoint/2012/main">
        <p15:guide id="1" orient="horz" pos="3861" userDrawn="1">
          <p15:clr>
            <a:srgbClr val="A4A3A4"/>
          </p15:clr>
        </p15:guide>
        <p15:guide id="2" pos="778" userDrawn="1">
          <p15:clr>
            <a:srgbClr val="A4A3A4"/>
          </p15:clr>
        </p15:guide>
        <p15:guide id="3" pos="4793" userDrawn="1">
          <p15:clr>
            <a:srgbClr val="A4A3A4"/>
          </p15:clr>
        </p15:guide>
        <p15:guide id="4" orient="horz" pos="1026" userDrawn="1">
          <p15:clr>
            <a:srgbClr val="A4A3A4"/>
          </p15:clr>
        </p15:guide>
        <p15:guide id="5" orient="horz" pos="3022" userDrawn="1">
          <p15:clr>
            <a:srgbClr val="A4A3A4"/>
          </p15:clr>
        </p15:guide>
        <p15:guide id="6" orient="horz" pos="814">
          <p15:clr>
            <a:srgbClr val="A4A3A4"/>
          </p15:clr>
        </p15:guide>
        <p15:guide id="7" orient="horz" pos="1241">
          <p15:clr>
            <a:srgbClr val="A4A3A4"/>
          </p15:clr>
        </p15:guide>
        <p15:guide id="8" orient="horz" pos="1321">
          <p15:clr>
            <a:srgbClr val="A4A3A4"/>
          </p15:clr>
        </p15:guide>
        <p15:guide id="9" orient="horz" pos="1748">
          <p15:clr>
            <a:srgbClr val="A4A3A4"/>
          </p15:clr>
        </p15:guide>
        <p15:guide id="10" orient="horz" pos="1828">
          <p15:clr>
            <a:srgbClr val="A4A3A4"/>
          </p15:clr>
        </p15:guide>
        <p15:guide id="11" orient="horz" pos="2254">
          <p15:clr>
            <a:srgbClr val="A4A3A4"/>
          </p15:clr>
        </p15:guide>
        <p15:guide id="12" orient="horz" pos="2334">
          <p15:clr>
            <a:srgbClr val="A4A3A4"/>
          </p15:clr>
        </p15:guide>
        <p15:guide id="13" orient="horz" pos="2761">
          <p15:clr>
            <a:srgbClr val="A4A3A4"/>
          </p15:clr>
        </p15:guide>
        <p15:guide id="14" orient="horz" pos="2841">
          <p15:clr>
            <a:srgbClr val="A4A3A4"/>
          </p15:clr>
        </p15:guide>
        <p15:guide id="15" orient="horz" pos="3260">
          <p15:clr>
            <a:srgbClr val="A4A3A4"/>
          </p15:clr>
        </p15:guide>
        <p15:guide id="16" orient="horz" pos="3348">
          <p15:clr>
            <a:srgbClr val="A4A3A4"/>
          </p15:clr>
        </p15:guide>
        <p15:guide id="17" orient="horz" pos="3775">
          <p15:clr>
            <a:srgbClr val="A4A3A4"/>
          </p15:clr>
        </p15:guide>
        <p15:guide id="18" pos="354">
          <p15:clr>
            <a:srgbClr val="A4A3A4"/>
          </p15:clr>
        </p15:guide>
        <p15:guide id="19" pos="862">
          <p15:clr>
            <a:srgbClr val="A4A3A4"/>
          </p15:clr>
        </p15:guide>
        <p15:guide id="20" pos="942">
          <p15:clr>
            <a:srgbClr val="A4A3A4"/>
          </p15:clr>
        </p15:guide>
        <p15:guide id="21" pos="1450">
          <p15:clr>
            <a:srgbClr val="A4A3A4"/>
          </p15:clr>
        </p15:guide>
        <p15:guide id="22" pos="1530">
          <p15:clr>
            <a:srgbClr val="A4A3A4"/>
          </p15:clr>
        </p15:guide>
        <p15:guide id="23" pos="2038">
          <p15:clr>
            <a:srgbClr val="A4A3A4"/>
          </p15:clr>
        </p15:guide>
        <p15:guide id="24" pos="2118">
          <p15:clr>
            <a:srgbClr val="A4A3A4"/>
          </p15:clr>
        </p15:guide>
        <p15:guide id="25" pos="2626">
          <p15:clr>
            <a:srgbClr val="A4A3A4"/>
          </p15:clr>
        </p15:guide>
        <p15:guide id="26" pos="2706">
          <p15:clr>
            <a:srgbClr val="A4A3A4"/>
          </p15:clr>
        </p15:guide>
        <p15:guide id="27" pos="3214">
          <p15:clr>
            <a:srgbClr val="A4A3A4"/>
          </p15:clr>
        </p15:guide>
        <p15:guide id="28" pos="3294">
          <p15:clr>
            <a:srgbClr val="A4A3A4"/>
          </p15:clr>
        </p15:guide>
        <p15:guide id="29" pos="3802">
          <p15:clr>
            <a:srgbClr val="A4A3A4"/>
          </p15:clr>
        </p15:guide>
        <p15:guide id="30" pos="3882">
          <p15:clr>
            <a:srgbClr val="A4A3A4"/>
          </p15:clr>
        </p15:guide>
        <p15:guide id="31" pos="4390">
          <p15:clr>
            <a:srgbClr val="A4A3A4"/>
          </p15:clr>
        </p15:guide>
        <p15:guide id="32" pos="4470">
          <p15:clr>
            <a:srgbClr val="A4A3A4"/>
          </p15:clr>
        </p15:guide>
        <p15:guide id="33" pos="4978">
          <p15:clr>
            <a:srgbClr val="A4A3A4"/>
          </p15:clr>
        </p15:guide>
        <p15:guide id="34" pos="5058">
          <p15:clr>
            <a:srgbClr val="A4A3A4"/>
          </p15:clr>
        </p15:guide>
        <p15:guide id="35" pos="5566">
          <p15:clr>
            <a:srgbClr val="A4A3A4"/>
          </p15:clr>
        </p15:guide>
        <p15:guide id="36" pos="5646">
          <p15:clr>
            <a:srgbClr val="A4A3A4"/>
          </p15:clr>
        </p15:guide>
        <p15:guide id="37" pos="6154">
          <p15:clr>
            <a:srgbClr val="A4A3A4"/>
          </p15:clr>
        </p15:guide>
        <p15:guide id="38" pos="6234">
          <p15:clr>
            <a:srgbClr val="A4A3A4"/>
          </p15:clr>
        </p15:guide>
        <p15:guide id="39" pos="6742">
          <p15:clr>
            <a:srgbClr val="A4A3A4"/>
          </p15:clr>
        </p15:guide>
        <p15:guide id="40" pos="6822">
          <p15:clr>
            <a:srgbClr val="A4A3A4"/>
          </p15:clr>
        </p15:guide>
        <p15:guide id="41" pos="7330">
          <p15:clr>
            <a:srgbClr val="A4A3A4"/>
          </p15:clr>
        </p15:guide>
        <p15:guide id="42" orient="horz" pos="32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EAA00"/>
    <a:srgbClr val="CECECC"/>
    <a:srgbClr val="5F605A"/>
    <a:srgbClr val="658D1B"/>
    <a:srgbClr val="1E4A0F"/>
    <a:srgbClr val="568E14"/>
    <a:srgbClr val="3F6C73"/>
    <a:srgbClr val="CE0037"/>
    <a:srgbClr val="FFF5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0" autoAdjust="0"/>
    <p:restoredTop sz="92098" autoAdjust="0"/>
  </p:normalViewPr>
  <p:slideViewPr>
    <p:cSldViewPr snapToGrid="0" showGuides="1">
      <p:cViewPr varScale="1">
        <p:scale>
          <a:sx n="92" d="100"/>
          <a:sy n="92" d="100"/>
        </p:scale>
        <p:origin x="318" y="90"/>
      </p:cViewPr>
      <p:guideLst>
        <p:guide orient="horz" pos="3861"/>
        <p:guide pos="778"/>
        <p:guide pos="4793"/>
        <p:guide orient="horz" pos="1026"/>
        <p:guide orient="horz" pos="3022"/>
        <p:guide orient="horz" pos="814"/>
        <p:guide orient="horz" pos="1241"/>
        <p:guide orient="horz" pos="1321"/>
        <p:guide orient="horz" pos="1748"/>
        <p:guide orient="horz" pos="1828"/>
        <p:guide orient="horz" pos="2254"/>
        <p:guide orient="horz" pos="2334"/>
        <p:guide orient="horz" pos="2761"/>
        <p:guide orient="horz" pos="2841"/>
        <p:guide orient="horz" pos="3260"/>
        <p:guide orient="horz" pos="3348"/>
        <p:guide orient="horz" pos="3775"/>
        <p:guide pos="354"/>
        <p:guide pos="862"/>
        <p:guide pos="942"/>
        <p:guide pos="1450"/>
        <p:guide pos="1530"/>
        <p:guide pos="2038"/>
        <p:guide pos="2118"/>
        <p:guide pos="2626"/>
        <p:guide pos="2706"/>
        <p:guide pos="3214"/>
        <p:guide pos="3294"/>
        <p:guide pos="3802"/>
        <p:guide pos="3882"/>
        <p:guide pos="4390"/>
        <p:guide pos="4470"/>
        <p:guide pos="4978"/>
        <p:guide pos="5058"/>
        <p:guide pos="5566"/>
        <p:guide pos="5646"/>
        <p:guide pos="6154"/>
        <p:guide pos="6234"/>
        <p:guide pos="6742"/>
        <p:guide pos="6822"/>
        <p:guide pos="7330"/>
        <p:guide orient="horz" pos="3268"/>
      </p:guideLst>
    </p:cSldViewPr>
  </p:slideViewPr>
  <p:notesTextViewPr>
    <p:cViewPr>
      <p:scale>
        <a:sx n="3" d="2"/>
        <a:sy n="3" d="2"/>
      </p:scale>
      <p:origin x="0" y="0"/>
    </p:cViewPr>
  </p:notesTextViewPr>
  <p:sorterViewPr>
    <p:cViewPr varScale="1">
      <p:scale>
        <a:sx n="1" d="1"/>
        <a:sy n="1" d="1"/>
      </p:scale>
      <p:origin x="0" y="0"/>
    </p:cViewPr>
  </p:sorterViewPr>
  <p:notesViewPr>
    <p:cSldViewPr snapToGrid="0" showGuides="1">
      <p:cViewPr varScale="1">
        <p:scale>
          <a:sx n="68" d="100"/>
          <a:sy n="68" d="100"/>
        </p:scale>
        <p:origin x="282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44000405573742"/>
          <c:y val="6.3637697903455803E-2"/>
          <c:w val="0.798199352816365"/>
          <c:h val="0.82070068683657804"/>
        </c:manualLayout>
      </c:layout>
      <c:barChart>
        <c:barDir val="col"/>
        <c:grouping val="clustered"/>
        <c:varyColors val="0"/>
        <c:ser>
          <c:idx val="0"/>
          <c:order val="0"/>
          <c:tx>
            <c:strRef>
              <c:f>Sheet1!$C$1</c:f>
              <c:strCache>
                <c:ptCount val="1"/>
                <c:pt idx="0">
                  <c:v>Q1 2015</c:v>
                </c:pt>
              </c:strCache>
            </c:strRef>
          </c:tx>
          <c:spPr>
            <a:solidFill>
              <a:schemeClr val="accent1"/>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2"/>
                <c:pt idx="0">
                  <c:v>Average</c:v>
                </c:pt>
                <c:pt idx="1">
                  <c:v>Top Quartile</c:v>
                </c:pt>
              </c:strCache>
            </c:strRef>
          </c:cat>
          <c:val>
            <c:numRef>
              <c:f>Sheet1!$C$2:$C$4</c:f>
              <c:numCache>
                <c:formatCode>0.00%</c:formatCode>
                <c:ptCount val="2"/>
                <c:pt idx="0">
                  <c:v>0.2</c:v>
                </c:pt>
                <c:pt idx="1">
                  <c:v>0.32900000000000001</c:v>
                </c:pt>
              </c:numCache>
            </c:numRef>
          </c:val>
        </c:ser>
        <c:ser>
          <c:idx val="1"/>
          <c:order val="1"/>
          <c:tx>
            <c:strRef>
              <c:f>Sheet1!$D$1</c:f>
              <c:strCache>
                <c:ptCount val="1"/>
                <c:pt idx="0">
                  <c:v>Q2 2015</c:v>
                </c:pt>
              </c:strCache>
            </c:strRef>
          </c:tx>
          <c:spPr>
            <a:solidFill>
              <a:schemeClr val="accent4"/>
            </a:solidFill>
          </c:spPr>
          <c:invertIfNegative val="0"/>
          <c:dLbls>
            <c:spPr>
              <a:noFill/>
              <a:ln>
                <a:noFill/>
              </a:ln>
              <a:effectLst/>
            </c:spPr>
            <c:txPr>
              <a:bodyPr wrap="square" lIns="38100" tIns="19050" rIns="38100" bIns="19050" anchor="ctr">
                <a:spAutoFit/>
              </a:bodyPr>
              <a:lstStyle/>
              <a:p>
                <a:pPr>
                  <a:defRPr sz="10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Sheet1!$A$2:$A$4</c:f>
              <c:strCache>
                <c:ptCount val="2"/>
                <c:pt idx="0">
                  <c:v>Average</c:v>
                </c:pt>
                <c:pt idx="1">
                  <c:v>Top Quartile</c:v>
                </c:pt>
              </c:strCache>
            </c:strRef>
          </c:cat>
          <c:val>
            <c:numRef>
              <c:f>Sheet1!$D$2:$D$4</c:f>
              <c:numCache>
                <c:formatCode>0.00%</c:formatCode>
                <c:ptCount val="2"/>
                <c:pt idx="0">
                  <c:v>0.187</c:v>
                </c:pt>
                <c:pt idx="1">
                  <c:v>0.32400000000000001</c:v>
                </c:pt>
              </c:numCache>
            </c:numRef>
          </c:val>
        </c:ser>
        <c:dLbls>
          <c:showLegendKey val="0"/>
          <c:showVal val="0"/>
          <c:showCatName val="0"/>
          <c:showSerName val="0"/>
          <c:showPercent val="0"/>
          <c:showBubbleSize val="0"/>
        </c:dLbls>
        <c:gapWidth val="150"/>
        <c:axId val="323461608"/>
        <c:axId val="323461216"/>
      </c:barChart>
      <c:catAx>
        <c:axId val="323461608"/>
        <c:scaling>
          <c:orientation val="minMax"/>
        </c:scaling>
        <c:delete val="0"/>
        <c:axPos val="b"/>
        <c:numFmt formatCode="General" sourceLinked="0"/>
        <c:majorTickMark val="out"/>
        <c:minorTickMark val="none"/>
        <c:tickLblPos val="nextTo"/>
        <c:txPr>
          <a:bodyPr/>
          <a:lstStyle/>
          <a:p>
            <a:pPr>
              <a:defRPr sz="1100">
                <a:solidFill>
                  <a:schemeClr val="bg1">
                    <a:lumMod val="50000"/>
                  </a:schemeClr>
                </a:solidFill>
              </a:defRPr>
            </a:pPr>
            <a:endParaRPr lang="en-US"/>
          </a:p>
        </c:txPr>
        <c:crossAx val="323461216"/>
        <c:crosses val="autoZero"/>
        <c:auto val="1"/>
        <c:lblAlgn val="ctr"/>
        <c:lblOffset val="100"/>
        <c:noMultiLvlLbl val="0"/>
      </c:catAx>
      <c:valAx>
        <c:axId val="323461216"/>
        <c:scaling>
          <c:orientation val="minMax"/>
        </c:scaling>
        <c:delete val="0"/>
        <c:axPos val="l"/>
        <c:majorGridlines>
          <c:spPr>
            <a:ln>
              <a:solidFill>
                <a:schemeClr val="bg1">
                  <a:lumMod val="85000"/>
                </a:schemeClr>
              </a:solidFill>
            </a:ln>
          </c:spPr>
        </c:majorGridlines>
        <c:numFmt formatCode="0.0%" sourceLinked="0"/>
        <c:majorTickMark val="out"/>
        <c:minorTickMark val="none"/>
        <c:tickLblPos val="nextTo"/>
        <c:txPr>
          <a:bodyPr/>
          <a:lstStyle/>
          <a:p>
            <a:pPr>
              <a:defRPr sz="900">
                <a:solidFill>
                  <a:schemeClr val="bg1">
                    <a:lumMod val="50000"/>
                  </a:schemeClr>
                </a:solidFill>
              </a:defRPr>
            </a:pPr>
            <a:endParaRPr lang="en-US"/>
          </a:p>
        </c:txPr>
        <c:crossAx val="323461608"/>
        <c:crosses val="autoZero"/>
        <c:crossBetween val="between"/>
      </c:valAx>
      <c:spPr>
        <a:ln>
          <a:solidFill>
            <a:schemeClr val="tx1">
              <a:lumMod val="40000"/>
              <a:lumOff val="60000"/>
              <a:alpha val="99000"/>
            </a:schemeClr>
          </a:solidFill>
        </a:ln>
      </c:spPr>
    </c:plotArea>
    <c:legend>
      <c:legendPos val="b"/>
      <c:layout>
        <c:manualLayout>
          <c:xMode val="edge"/>
          <c:yMode val="edge"/>
          <c:x val="0.44292456482514397"/>
          <c:y val="0.94451866860579403"/>
          <c:w val="0.28978895169845198"/>
          <c:h val="5.5481331394206398E-2"/>
        </c:manualLayout>
      </c:layout>
      <c:overlay val="0"/>
      <c:txPr>
        <a:bodyPr/>
        <a:lstStyle/>
        <a:p>
          <a:pPr>
            <a:defRPr sz="10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Q2 2015</c:v>
                </c:pt>
              </c:strCache>
            </c:strRef>
          </c:tx>
          <c:spPr>
            <a:solidFill>
              <a:schemeClr val="accent4"/>
            </a:solidFill>
          </c:spPr>
          <c:invertIfNegative val="0"/>
          <c:cat>
            <c:strRef>
              <c:f>Sheet1!$A$2:$A$7</c:f>
              <c:strCache>
                <c:ptCount val="6"/>
                <c:pt idx="0">
                  <c:v>Mass Merchants</c:v>
                </c:pt>
                <c:pt idx="1">
                  <c:v>Sporting Goods</c:v>
                </c:pt>
                <c:pt idx="2">
                  <c:v>Fashion &amp; Luxury</c:v>
                </c:pt>
                <c:pt idx="3">
                  <c:v>Travel</c:v>
                </c:pt>
                <c:pt idx="4">
                  <c:v>Health &amp; Beauty</c:v>
                </c:pt>
                <c:pt idx="5">
                  <c:v>Home</c:v>
                </c:pt>
              </c:strCache>
            </c:strRef>
          </c:cat>
          <c:val>
            <c:numRef>
              <c:f>Sheet1!$B$2:$B$7</c:f>
              <c:numCache>
                <c:formatCode>0.00%</c:formatCode>
                <c:ptCount val="6"/>
                <c:pt idx="0">
                  <c:v>0.1484</c:v>
                </c:pt>
                <c:pt idx="1">
                  <c:v>0.18049999999999999</c:v>
                </c:pt>
                <c:pt idx="2">
                  <c:v>0.2031</c:v>
                </c:pt>
                <c:pt idx="3">
                  <c:v>0.2319</c:v>
                </c:pt>
                <c:pt idx="4">
                  <c:v>0.27600000000000002</c:v>
                </c:pt>
                <c:pt idx="5">
                  <c:v>0.3054</c:v>
                </c:pt>
              </c:numCache>
            </c:numRef>
          </c:val>
        </c:ser>
        <c:ser>
          <c:idx val="1"/>
          <c:order val="1"/>
          <c:tx>
            <c:strRef>
              <c:f>Sheet1!$C$1</c:f>
              <c:strCache>
                <c:ptCount val="1"/>
                <c:pt idx="0">
                  <c:v>Q1 2015</c:v>
                </c:pt>
              </c:strCache>
            </c:strRef>
          </c:tx>
          <c:spPr>
            <a:solidFill>
              <a:schemeClr val="accent1"/>
            </a:solidFill>
          </c:spPr>
          <c:invertIfNegative val="0"/>
          <c:cat>
            <c:strRef>
              <c:f>Sheet1!$A$2:$A$7</c:f>
              <c:strCache>
                <c:ptCount val="6"/>
                <c:pt idx="0">
                  <c:v>Mass Merchants</c:v>
                </c:pt>
                <c:pt idx="1">
                  <c:v>Sporting Goods</c:v>
                </c:pt>
                <c:pt idx="2">
                  <c:v>Fashion &amp; Luxury</c:v>
                </c:pt>
                <c:pt idx="3">
                  <c:v>Travel</c:v>
                </c:pt>
                <c:pt idx="4">
                  <c:v>Health &amp; Beauty</c:v>
                </c:pt>
                <c:pt idx="5">
                  <c:v>Home</c:v>
                </c:pt>
              </c:strCache>
            </c:strRef>
          </c:cat>
          <c:val>
            <c:numRef>
              <c:f>Sheet1!$C$2:$C$7</c:f>
              <c:numCache>
                <c:formatCode>0.0%</c:formatCode>
                <c:ptCount val="6"/>
                <c:pt idx="0">
                  <c:v>0.18</c:v>
                </c:pt>
                <c:pt idx="1">
                  <c:v>0</c:v>
                </c:pt>
                <c:pt idx="2">
                  <c:v>0.28699999999999998</c:v>
                </c:pt>
                <c:pt idx="3">
                  <c:v>0.19059999999999999</c:v>
                </c:pt>
                <c:pt idx="4">
                  <c:v>0</c:v>
                </c:pt>
                <c:pt idx="5">
                  <c:v>0.27110000000000001</c:v>
                </c:pt>
              </c:numCache>
            </c:numRef>
          </c:val>
        </c:ser>
        <c:dLbls>
          <c:showLegendKey val="0"/>
          <c:showVal val="0"/>
          <c:showCatName val="0"/>
          <c:showSerName val="0"/>
          <c:showPercent val="0"/>
          <c:showBubbleSize val="0"/>
        </c:dLbls>
        <c:gapWidth val="150"/>
        <c:axId val="361039200"/>
        <c:axId val="361041160"/>
      </c:barChart>
      <c:catAx>
        <c:axId val="361039200"/>
        <c:scaling>
          <c:orientation val="minMax"/>
        </c:scaling>
        <c:delete val="0"/>
        <c:axPos val="l"/>
        <c:numFmt formatCode="General" sourceLinked="0"/>
        <c:majorTickMark val="out"/>
        <c:minorTickMark val="none"/>
        <c:tickLblPos val="nextTo"/>
        <c:txPr>
          <a:bodyPr/>
          <a:lstStyle/>
          <a:p>
            <a:pPr>
              <a:defRPr sz="1000" b="1"/>
            </a:pPr>
            <a:endParaRPr lang="en-US"/>
          </a:p>
        </c:txPr>
        <c:crossAx val="361041160"/>
        <c:crosses val="autoZero"/>
        <c:auto val="1"/>
        <c:lblAlgn val="ctr"/>
        <c:lblOffset val="100"/>
        <c:noMultiLvlLbl val="0"/>
      </c:catAx>
      <c:valAx>
        <c:axId val="361041160"/>
        <c:scaling>
          <c:orientation val="minMax"/>
          <c:min val="0"/>
        </c:scaling>
        <c:delete val="0"/>
        <c:axPos val="b"/>
        <c:majorGridlines/>
        <c:numFmt formatCode="0%" sourceLinked="0"/>
        <c:majorTickMark val="out"/>
        <c:minorTickMark val="none"/>
        <c:tickLblPos val="nextTo"/>
        <c:txPr>
          <a:bodyPr/>
          <a:lstStyle/>
          <a:p>
            <a:pPr>
              <a:defRPr sz="1200"/>
            </a:pPr>
            <a:endParaRPr lang="en-US"/>
          </a:p>
        </c:txPr>
        <c:crossAx val="361039200"/>
        <c:crosses val="autoZero"/>
        <c:crossBetween val="between"/>
      </c:valAx>
    </c:plotArea>
    <c:legend>
      <c:legendPos val="b"/>
      <c:legendEntry>
        <c:idx val="0"/>
        <c:txPr>
          <a:bodyPr/>
          <a:lstStyle/>
          <a:p>
            <a:pPr>
              <a:defRPr sz="1000"/>
            </a:pPr>
            <a:endParaRPr lang="en-US"/>
          </a:p>
        </c:txPr>
      </c:legendEntry>
      <c:legendEntry>
        <c:idx val="1"/>
        <c:txPr>
          <a:bodyPr/>
          <a:lstStyle/>
          <a:p>
            <a:pPr>
              <a:defRPr sz="1000"/>
            </a:pPr>
            <a:endParaRPr lang="en-US"/>
          </a:p>
        </c:txPr>
      </c:legendEntry>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CE0037"/>
            </a:solidFill>
          </c:spPr>
          <c:dPt>
            <c:idx val="0"/>
            <c:bubble3D val="0"/>
            <c:spPr>
              <a:solidFill>
                <a:schemeClr val="accent1"/>
              </a:solidFill>
            </c:spPr>
          </c:dPt>
          <c:dPt>
            <c:idx val="1"/>
            <c:bubble3D val="0"/>
          </c:dPt>
          <c:cat>
            <c:strRef>
              <c:f>Sheet1!$A$2:$A$3</c:f>
              <c:strCache>
                <c:ptCount val="2"/>
                <c:pt idx="0">
                  <c:v>Apps</c:v>
                </c:pt>
                <c:pt idx="1">
                  <c:v>Mobile Browser</c:v>
                </c:pt>
              </c:strCache>
            </c:strRef>
          </c:cat>
          <c:val>
            <c:numRef>
              <c:f>Sheet1!$B$2:$B$3</c:f>
              <c:numCache>
                <c:formatCode>General</c:formatCode>
                <c:ptCount val="2"/>
                <c:pt idx="0">
                  <c:v>47</c:v>
                </c:pt>
                <c:pt idx="1">
                  <c:v>53</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FF8F1C"/>
            </a:solidFill>
          </c:spPr>
          <c:dPt>
            <c:idx val="1"/>
            <c:bubble3D val="0"/>
            <c:spPr>
              <a:solidFill>
                <a:schemeClr val="accent4"/>
              </a:solidFill>
            </c:spPr>
          </c:dPt>
          <c:cat>
            <c:strRef>
              <c:f>Sheet1!$A$2:$A$3</c:f>
              <c:strCache>
                <c:ptCount val="2"/>
                <c:pt idx="0">
                  <c:v>Apps</c:v>
                </c:pt>
                <c:pt idx="1">
                  <c:v>Mobile Browser</c:v>
                </c:pt>
              </c:strCache>
            </c:strRef>
          </c:cat>
          <c:val>
            <c:numRef>
              <c:f>Sheet1!$B$2:$B$3</c:f>
              <c:numCache>
                <c:formatCode>General</c:formatCode>
                <c:ptCount val="2"/>
                <c:pt idx="0">
                  <c:v>42</c:v>
                </c:pt>
                <c:pt idx="1">
                  <c:v>58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400045880071199"/>
          <c:y val="1.8435012082468401E-2"/>
          <c:w val="0.798199352816365"/>
          <c:h val="0.82070068683657804"/>
        </c:manualLayout>
      </c:layout>
      <c:barChart>
        <c:barDir val="bar"/>
        <c:grouping val="clustered"/>
        <c:varyColors val="0"/>
        <c:ser>
          <c:idx val="0"/>
          <c:order val="0"/>
          <c:tx>
            <c:strRef>
              <c:f>Sheet1!$B$1</c:f>
              <c:strCache>
                <c:ptCount val="1"/>
                <c:pt idx="0">
                  <c:v>Q2 2015</c:v>
                </c:pt>
              </c:strCache>
            </c:strRef>
          </c:tx>
          <c:spPr>
            <a:solidFill>
              <a:schemeClr val="accent4"/>
            </a:solidFill>
          </c:spPr>
          <c:invertIfNegative val="0"/>
          <c:cat>
            <c:strRef>
              <c:f>Sheet1!$A$2:$A$12</c:f>
              <c:strCache>
                <c:ptCount val="11"/>
                <c:pt idx="0">
                  <c:v>Brazil</c:v>
                </c:pt>
                <c:pt idx="1">
                  <c:v>Russia</c:v>
                </c:pt>
                <c:pt idx="2">
                  <c:v>France</c:v>
                </c:pt>
                <c:pt idx="3">
                  <c:v>Italy</c:v>
                </c:pt>
                <c:pt idx="4">
                  <c:v>Spain</c:v>
                </c:pt>
                <c:pt idx="5">
                  <c:v>U.S.</c:v>
                </c:pt>
                <c:pt idx="6">
                  <c:v>Germany</c:v>
                </c:pt>
                <c:pt idx="7">
                  <c:v>Netherlands</c:v>
                </c:pt>
                <c:pt idx="8">
                  <c:v>South Korea</c:v>
                </c:pt>
                <c:pt idx="9">
                  <c:v>UK</c:v>
                </c:pt>
                <c:pt idx="10">
                  <c:v>Japan</c:v>
                </c:pt>
              </c:strCache>
            </c:strRef>
          </c:cat>
          <c:val>
            <c:numRef>
              <c:f>Sheet1!$B$2:$B$12</c:f>
              <c:numCache>
                <c:formatCode>0.00%</c:formatCode>
                <c:ptCount val="11"/>
                <c:pt idx="0">
                  <c:v>0.13500000000000001</c:v>
                </c:pt>
                <c:pt idx="1">
                  <c:v>0.187</c:v>
                </c:pt>
                <c:pt idx="2">
                  <c:v>0.20599999999999999</c:v>
                </c:pt>
                <c:pt idx="3">
                  <c:v>0.27700000000000002</c:v>
                </c:pt>
                <c:pt idx="4">
                  <c:v>0.29499999999999998</c:v>
                </c:pt>
                <c:pt idx="5">
                  <c:v>0.30399999999999999</c:v>
                </c:pt>
                <c:pt idx="6">
                  <c:v>0.315</c:v>
                </c:pt>
                <c:pt idx="7">
                  <c:v>0.34399999999999997</c:v>
                </c:pt>
                <c:pt idx="8">
                  <c:v>0.45400000000000001</c:v>
                </c:pt>
                <c:pt idx="9">
                  <c:v>0.45500000000000002</c:v>
                </c:pt>
                <c:pt idx="10">
                  <c:v>0.46800000000000003</c:v>
                </c:pt>
              </c:numCache>
            </c:numRef>
          </c:val>
        </c:ser>
        <c:ser>
          <c:idx val="1"/>
          <c:order val="1"/>
          <c:tx>
            <c:strRef>
              <c:f>Sheet1!$C$1</c:f>
              <c:strCache>
                <c:ptCount val="1"/>
                <c:pt idx="0">
                  <c:v>Q1 2015</c:v>
                </c:pt>
              </c:strCache>
            </c:strRef>
          </c:tx>
          <c:spPr>
            <a:solidFill>
              <a:schemeClr val="accent1"/>
            </a:solidFill>
          </c:spPr>
          <c:invertIfNegative val="0"/>
          <c:cat>
            <c:strRef>
              <c:f>Sheet1!$A$2:$A$12</c:f>
              <c:strCache>
                <c:ptCount val="11"/>
                <c:pt idx="0">
                  <c:v>Brazil</c:v>
                </c:pt>
                <c:pt idx="1">
                  <c:v>Russia</c:v>
                </c:pt>
                <c:pt idx="2">
                  <c:v>France</c:v>
                </c:pt>
                <c:pt idx="3">
                  <c:v>Italy</c:v>
                </c:pt>
                <c:pt idx="4">
                  <c:v>Spain</c:v>
                </c:pt>
                <c:pt idx="5">
                  <c:v>U.S.</c:v>
                </c:pt>
                <c:pt idx="6">
                  <c:v>Germany</c:v>
                </c:pt>
                <c:pt idx="7">
                  <c:v>Netherlands</c:v>
                </c:pt>
                <c:pt idx="8">
                  <c:v>South Korea</c:v>
                </c:pt>
                <c:pt idx="9">
                  <c:v>UK</c:v>
                </c:pt>
                <c:pt idx="10">
                  <c:v>Japan</c:v>
                </c:pt>
              </c:strCache>
            </c:strRef>
          </c:cat>
          <c:val>
            <c:numRef>
              <c:f>Sheet1!$C$2:$C$12</c:f>
              <c:numCache>
                <c:formatCode>0.00%</c:formatCode>
                <c:ptCount val="11"/>
                <c:pt idx="0">
                  <c:v>0.12239999999999999</c:v>
                </c:pt>
                <c:pt idx="1">
                  <c:v>0.19900000000000001</c:v>
                </c:pt>
                <c:pt idx="2">
                  <c:v>0.20949999999999999</c:v>
                </c:pt>
                <c:pt idx="3">
                  <c:v>0.26079999999999998</c:v>
                </c:pt>
                <c:pt idx="4">
                  <c:v>0.29189999999999999</c:v>
                </c:pt>
                <c:pt idx="5">
                  <c:v>0.29330000000000001</c:v>
                </c:pt>
                <c:pt idx="6">
                  <c:v>0.29770000000000002</c:v>
                </c:pt>
                <c:pt idx="7">
                  <c:v>0.26779999999999998</c:v>
                </c:pt>
                <c:pt idx="8">
                  <c:v>0.50529999999999997</c:v>
                </c:pt>
                <c:pt idx="9">
                  <c:v>0.4325</c:v>
                </c:pt>
                <c:pt idx="10">
                  <c:v>0.51080000000000003</c:v>
                </c:pt>
              </c:numCache>
            </c:numRef>
          </c:val>
        </c:ser>
        <c:dLbls>
          <c:showLegendKey val="0"/>
          <c:showVal val="0"/>
          <c:showCatName val="0"/>
          <c:showSerName val="0"/>
          <c:showPercent val="0"/>
          <c:showBubbleSize val="0"/>
        </c:dLbls>
        <c:gapWidth val="150"/>
        <c:axId val="371564008"/>
        <c:axId val="371564400"/>
      </c:barChart>
      <c:catAx>
        <c:axId val="371564008"/>
        <c:scaling>
          <c:orientation val="minMax"/>
        </c:scaling>
        <c:delete val="1"/>
        <c:axPos val="l"/>
        <c:numFmt formatCode="General" sourceLinked="0"/>
        <c:majorTickMark val="out"/>
        <c:minorTickMark val="none"/>
        <c:tickLblPos val="nextTo"/>
        <c:crossAx val="371564400"/>
        <c:crosses val="autoZero"/>
        <c:auto val="1"/>
        <c:lblAlgn val="ctr"/>
        <c:lblOffset val="100"/>
        <c:noMultiLvlLbl val="0"/>
      </c:catAx>
      <c:valAx>
        <c:axId val="371564400"/>
        <c:scaling>
          <c:orientation val="minMax"/>
          <c:max val="0.55000000000000004"/>
          <c:min val="0"/>
        </c:scaling>
        <c:delete val="0"/>
        <c:axPos val="b"/>
        <c:majorGridlines/>
        <c:numFmt formatCode="0%" sourceLinked="0"/>
        <c:majorTickMark val="out"/>
        <c:minorTickMark val="none"/>
        <c:tickLblPos val="nextTo"/>
        <c:txPr>
          <a:bodyPr/>
          <a:lstStyle/>
          <a:p>
            <a:pPr>
              <a:defRPr sz="900">
                <a:solidFill>
                  <a:schemeClr val="bg1">
                    <a:lumMod val="50000"/>
                  </a:schemeClr>
                </a:solidFill>
              </a:defRPr>
            </a:pPr>
            <a:endParaRPr lang="en-US"/>
          </a:p>
        </c:txPr>
        <c:crossAx val="371564008"/>
        <c:crosses val="autoZero"/>
        <c:crossBetween val="between"/>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400045880071199"/>
          <c:y val="1.8435012082468401E-2"/>
          <c:w val="0.798199352816365"/>
          <c:h val="0.82070068683657804"/>
        </c:manualLayout>
      </c:layout>
      <c:barChart>
        <c:barDir val="bar"/>
        <c:grouping val="clustered"/>
        <c:varyColors val="0"/>
        <c:ser>
          <c:idx val="0"/>
          <c:order val="0"/>
          <c:tx>
            <c:strRef>
              <c:f>Sheet1!$B$1</c:f>
              <c:strCache>
                <c:ptCount val="1"/>
                <c:pt idx="0">
                  <c:v>Q1</c:v>
                </c:pt>
              </c:strCache>
            </c:strRef>
          </c:tx>
          <c:spPr>
            <a:solidFill>
              <a:schemeClr val="accent1"/>
            </a:solidFill>
          </c:spPr>
          <c:invertIfNegative val="0"/>
          <c:cat>
            <c:strRef>
              <c:f>Sheet1!$A$2:$A$7</c:f>
              <c:strCache>
                <c:ptCount val="6"/>
                <c:pt idx="0">
                  <c:v>U.S.</c:v>
                </c:pt>
                <c:pt idx="1">
                  <c:v>UK</c:v>
                </c:pt>
                <c:pt idx="2">
                  <c:v>France</c:v>
                </c:pt>
                <c:pt idx="3">
                  <c:v>Germany</c:v>
                </c:pt>
                <c:pt idx="4">
                  <c:v>Japan</c:v>
                </c:pt>
                <c:pt idx="5">
                  <c:v>South Korea</c:v>
                </c:pt>
              </c:strCache>
            </c:strRef>
          </c:cat>
          <c:val>
            <c:numRef>
              <c:f>Sheet1!$B$2:$B$7</c:f>
              <c:numCache>
                <c:formatCode>0%</c:formatCode>
                <c:ptCount val="6"/>
                <c:pt idx="0">
                  <c:v>0.39</c:v>
                </c:pt>
                <c:pt idx="1">
                  <c:v>0.45</c:v>
                </c:pt>
                <c:pt idx="2">
                  <c:v>0.46</c:v>
                </c:pt>
                <c:pt idx="3">
                  <c:v>0.49</c:v>
                </c:pt>
                <c:pt idx="4">
                  <c:v>0.57999999999999996</c:v>
                </c:pt>
                <c:pt idx="5">
                  <c:v>0.6</c:v>
                </c:pt>
              </c:numCache>
            </c:numRef>
          </c:val>
        </c:ser>
        <c:dLbls>
          <c:showLegendKey val="0"/>
          <c:showVal val="0"/>
          <c:showCatName val="0"/>
          <c:showSerName val="0"/>
          <c:showPercent val="0"/>
          <c:showBubbleSize val="0"/>
        </c:dLbls>
        <c:gapWidth val="150"/>
        <c:axId val="371565576"/>
        <c:axId val="371565968"/>
      </c:barChart>
      <c:catAx>
        <c:axId val="371565576"/>
        <c:scaling>
          <c:orientation val="minMax"/>
        </c:scaling>
        <c:delete val="1"/>
        <c:axPos val="l"/>
        <c:numFmt formatCode="General" sourceLinked="0"/>
        <c:majorTickMark val="out"/>
        <c:minorTickMark val="none"/>
        <c:tickLblPos val="nextTo"/>
        <c:crossAx val="371565968"/>
        <c:crosses val="autoZero"/>
        <c:auto val="1"/>
        <c:lblAlgn val="ctr"/>
        <c:lblOffset val="100"/>
        <c:noMultiLvlLbl val="0"/>
      </c:catAx>
      <c:valAx>
        <c:axId val="371565968"/>
        <c:scaling>
          <c:orientation val="minMax"/>
          <c:max val="0.6"/>
        </c:scaling>
        <c:delete val="0"/>
        <c:axPos val="b"/>
        <c:majorGridlines/>
        <c:numFmt formatCode="0%" sourceLinked="0"/>
        <c:majorTickMark val="out"/>
        <c:minorTickMark val="none"/>
        <c:tickLblPos val="nextTo"/>
        <c:txPr>
          <a:bodyPr/>
          <a:lstStyle/>
          <a:p>
            <a:pPr>
              <a:defRPr sz="900">
                <a:solidFill>
                  <a:schemeClr val="bg1">
                    <a:lumMod val="50000"/>
                  </a:schemeClr>
                </a:solidFill>
              </a:defRPr>
            </a:pPr>
            <a:endParaRPr lang="en-US"/>
          </a:p>
        </c:txPr>
        <c:crossAx val="37156557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400045880071199"/>
          <c:y val="1.8435012082468401E-2"/>
          <c:w val="0.798199352816365"/>
          <c:h val="0.82070068683657804"/>
        </c:manualLayout>
      </c:layout>
      <c:barChart>
        <c:barDir val="bar"/>
        <c:grouping val="clustered"/>
        <c:varyColors val="0"/>
        <c:ser>
          <c:idx val="0"/>
          <c:order val="0"/>
          <c:tx>
            <c:strRef>
              <c:f>Sheet1!$B$1</c:f>
              <c:strCache>
                <c:ptCount val="1"/>
                <c:pt idx="0">
                  <c:v>Tablet</c:v>
                </c:pt>
              </c:strCache>
            </c:strRef>
          </c:tx>
          <c:invertIfNegative val="0"/>
          <c:cat>
            <c:strRef>
              <c:f>Sheet1!$A$2:$A$12</c:f>
              <c:strCache>
                <c:ptCount val="11"/>
                <c:pt idx="0">
                  <c:v>Russia</c:v>
                </c:pt>
                <c:pt idx="1">
                  <c:v>France</c:v>
                </c:pt>
                <c:pt idx="2">
                  <c:v>Brazil</c:v>
                </c:pt>
                <c:pt idx="3">
                  <c:v>Netherlands</c:v>
                </c:pt>
                <c:pt idx="4">
                  <c:v>Germany</c:v>
                </c:pt>
                <c:pt idx="5">
                  <c:v>Italy</c:v>
                </c:pt>
                <c:pt idx="6">
                  <c:v>U.S.</c:v>
                </c:pt>
                <c:pt idx="7">
                  <c:v>Spain</c:v>
                </c:pt>
                <c:pt idx="8">
                  <c:v>UK</c:v>
                </c:pt>
                <c:pt idx="9">
                  <c:v>Japan</c:v>
                </c:pt>
                <c:pt idx="10">
                  <c:v>South Korea</c:v>
                </c:pt>
              </c:strCache>
            </c:strRef>
          </c:cat>
          <c:val>
            <c:numRef>
              <c:f>Sheet1!$B$2:$B$12</c:f>
              <c:numCache>
                <c:formatCode>0.00%</c:formatCode>
                <c:ptCount val="11"/>
                <c:pt idx="0">
                  <c:v>0.107</c:v>
                </c:pt>
                <c:pt idx="1">
                  <c:v>0.11899999999999999</c:v>
                </c:pt>
                <c:pt idx="2">
                  <c:v>3.5999999999999997E-2</c:v>
                </c:pt>
                <c:pt idx="3">
                  <c:v>0.217</c:v>
                </c:pt>
                <c:pt idx="4">
                  <c:v>0.17100000000000001</c:v>
                </c:pt>
                <c:pt idx="5">
                  <c:v>0.11899999999999999</c:v>
                </c:pt>
                <c:pt idx="6">
                  <c:v>0.14099999999999999</c:v>
                </c:pt>
                <c:pt idx="7">
                  <c:v>0.12</c:v>
                </c:pt>
                <c:pt idx="8">
                  <c:v>0.247</c:v>
                </c:pt>
                <c:pt idx="9">
                  <c:v>5.5E-2</c:v>
                </c:pt>
                <c:pt idx="10">
                  <c:v>4.0000000000000001E-3</c:v>
                </c:pt>
              </c:numCache>
            </c:numRef>
          </c:val>
        </c:ser>
        <c:ser>
          <c:idx val="1"/>
          <c:order val="1"/>
          <c:tx>
            <c:strRef>
              <c:f>Sheet1!$C$1</c:f>
              <c:strCache>
                <c:ptCount val="1"/>
                <c:pt idx="0">
                  <c:v>Smartphone</c:v>
                </c:pt>
              </c:strCache>
            </c:strRef>
          </c:tx>
          <c:spPr>
            <a:solidFill>
              <a:srgbClr val="CE0037"/>
            </a:solidFill>
          </c:spPr>
          <c:invertIfNegative val="0"/>
          <c:cat>
            <c:strRef>
              <c:f>Sheet1!$A$2:$A$12</c:f>
              <c:strCache>
                <c:ptCount val="11"/>
                <c:pt idx="0">
                  <c:v>Russia</c:v>
                </c:pt>
                <c:pt idx="1">
                  <c:v>France</c:v>
                </c:pt>
                <c:pt idx="2">
                  <c:v>Brazil</c:v>
                </c:pt>
                <c:pt idx="3">
                  <c:v>Netherlands</c:v>
                </c:pt>
                <c:pt idx="4">
                  <c:v>Germany</c:v>
                </c:pt>
                <c:pt idx="5">
                  <c:v>Italy</c:v>
                </c:pt>
                <c:pt idx="6">
                  <c:v>U.S.</c:v>
                </c:pt>
                <c:pt idx="7">
                  <c:v>Spain</c:v>
                </c:pt>
                <c:pt idx="8">
                  <c:v>UK</c:v>
                </c:pt>
                <c:pt idx="9">
                  <c:v>Japan</c:v>
                </c:pt>
                <c:pt idx="10">
                  <c:v>South Korea</c:v>
                </c:pt>
              </c:strCache>
            </c:strRef>
          </c:cat>
          <c:val>
            <c:numRef>
              <c:f>Sheet1!$C$2:$C$12</c:f>
              <c:numCache>
                <c:formatCode>0.00%</c:formatCode>
                <c:ptCount val="11"/>
                <c:pt idx="0">
                  <c:v>7.9000000000000001E-2</c:v>
                </c:pt>
                <c:pt idx="1">
                  <c:v>8.5999999999999993E-2</c:v>
                </c:pt>
                <c:pt idx="2">
                  <c:v>9.9000000000000005E-2</c:v>
                </c:pt>
                <c:pt idx="3">
                  <c:v>0.127</c:v>
                </c:pt>
                <c:pt idx="4">
                  <c:v>0.14399999999999999</c:v>
                </c:pt>
                <c:pt idx="5">
                  <c:v>0.158</c:v>
                </c:pt>
                <c:pt idx="6">
                  <c:v>0.16300000000000001</c:v>
                </c:pt>
                <c:pt idx="7">
                  <c:v>0.17499999999999999</c:v>
                </c:pt>
                <c:pt idx="8">
                  <c:v>0.20799999999999999</c:v>
                </c:pt>
                <c:pt idx="9">
                  <c:v>0.41299999999999998</c:v>
                </c:pt>
                <c:pt idx="10">
                  <c:v>0.45</c:v>
                </c:pt>
              </c:numCache>
            </c:numRef>
          </c:val>
        </c:ser>
        <c:dLbls>
          <c:showLegendKey val="0"/>
          <c:showVal val="0"/>
          <c:showCatName val="0"/>
          <c:showSerName val="0"/>
          <c:showPercent val="0"/>
          <c:showBubbleSize val="0"/>
        </c:dLbls>
        <c:gapWidth val="150"/>
        <c:axId val="371567144"/>
        <c:axId val="371567536"/>
      </c:barChart>
      <c:catAx>
        <c:axId val="371567144"/>
        <c:scaling>
          <c:orientation val="minMax"/>
        </c:scaling>
        <c:delete val="1"/>
        <c:axPos val="l"/>
        <c:numFmt formatCode="General" sourceLinked="0"/>
        <c:majorTickMark val="out"/>
        <c:minorTickMark val="none"/>
        <c:tickLblPos val="nextTo"/>
        <c:crossAx val="371567536"/>
        <c:crosses val="autoZero"/>
        <c:auto val="1"/>
        <c:lblAlgn val="ctr"/>
        <c:lblOffset val="100"/>
        <c:noMultiLvlLbl val="0"/>
      </c:catAx>
      <c:valAx>
        <c:axId val="371567536"/>
        <c:scaling>
          <c:orientation val="minMax"/>
          <c:max val="0.5"/>
        </c:scaling>
        <c:delete val="0"/>
        <c:axPos val="b"/>
        <c:majorGridlines/>
        <c:numFmt formatCode="0%" sourceLinked="0"/>
        <c:majorTickMark val="out"/>
        <c:minorTickMark val="none"/>
        <c:tickLblPos val="nextTo"/>
        <c:txPr>
          <a:bodyPr/>
          <a:lstStyle/>
          <a:p>
            <a:pPr>
              <a:defRPr sz="900">
                <a:solidFill>
                  <a:schemeClr val="bg1">
                    <a:lumMod val="50000"/>
                  </a:schemeClr>
                </a:solidFill>
              </a:defRPr>
            </a:pPr>
            <a:endParaRPr lang="en-US"/>
          </a:p>
        </c:txPr>
        <c:crossAx val="371567144"/>
        <c:crosses val="autoZero"/>
        <c:crossBetween val="between"/>
        <c:majorUnit val="0.1"/>
      </c:valAx>
    </c:plotArea>
    <c:legend>
      <c:legendPos val="b"/>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400045880071199"/>
          <c:y val="1.8435012082468401E-2"/>
          <c:w val="0.798199352816365"/>
          <c:h val="0.82070068683657804"/>
        </c:manualLayout>
      </c:layout>
      <c:barChart>
        <c:barDir val="bar"/>
        <c:grouping val="clustered"/>
        <c:varyColors val="0"/>
        <c:ser>
          <c:idx val="0"/>
          <c:order val="0"/>
          <c:tx>
            <c:strRef>
              <c:f>Sheet1!$B$1</c:f>
              <c:strCache>
                <c:ptCount val="1"/>
                <c:pt idx="0">
                  <c:v>iPhone</c:v>
                </c:pt>
              </c:strCache>
            </c:strRef>
          </c:tx>
          <c:spPr>
            <a:solidFill>
              <a:schemeClr val="accent1"/>
            </a:solidFill>
          </c:spPr>
          <c:invertIfNegative val="0"/>
          <c:cat>
            <c:strRef>
              <c:f>Sheet1!$A$2:$A$12</c:f>
              <c:strCache>
                <c:ptCount val="11"/>
                <c:pt idx="0">
                  <c:v>France</c:v>
                </c:pt>
                <c:pt idx="1">
                  <c:v>Russia</c:v>
                </c:pt>
                <c:pt idx="2">
                  <c:v>U.S.</c:v>
                </c:pt>
                <c:pt idx="3">
                  <c:v>UK</c:v>
                </c:pt>
                <c:pt idx="4">
                  <c:v>Netherlands</c:v>
                </c:pt>
                <c:pt idx="5">
                  <c:v>Brazil</c:v>
                </c:pt>
                <c:pt idx="6">
                  <c:v>Germany</c:v>
                </c:pt>
                <c:pt idx="7">
                  <c:v>Italy</c:v>
                </c:pt>
                <c:pt idx="8">
                  <c:v>Spain</c:v>
                </c:pt>
                <c:pt idx="9">
                  <c:v>Japan</c:v>
                </c:pt>
                <c:pt idx="10">
                  <c:v>South Korea</c:v>
                </c:pt>
              </c:strCache>
            </c:strRef>
          </c:cat>
          <c:val>
            <c:numRef>
              <c:f>Sheet1!$B$2:$B$12</c:f>
              <c:numCache>
                <c:formatCode>0.00%</c:formatCode>
                <c:ptCount val="11"/>
                <c:pt idx="0" formatCode="0.0%">
                  <c:v>4.2999999999999997E-2</c:v>
                </c:pt>
                <c:pt idx="1">
                  <c:v>2.9000000000000001E-2</c:v>
                </c:pt>
                <c:pt idx="2" formatCode="0.0%">
                  <c:v>0.106</c:v>
                </c:pt>
                <c:pt idx="3" formatCode="0.0%">
                  <c:v>0.14199999999999999</c:v>
                </c:pt>
                <c:pt idx="4" formatCode="0.0%">
                  <c:v>5.8000000000000003E-2</c:v>
                </c:pt>
                <c:pt idx="5" formatCode="0.0%">
                  <c:v>2.5000000000000001E-2</c:v>
                </c:pt>
                <c:pt idx="6" formatCode="0.0%">
                  <c:v>5.8999999999999997E-2</c:v>
                </c:pt>
                <c:pt idx="7" formatCode="0.0%">
                  <c:v>6.2E-2</c:v>
                </c:pt>
                <c:pt idx="8" formatCode="0.0%">
                  <c:v>5.2999999999999999E-2</c:v>
                </c:pt>
                <c:pt idx="9" formatCode="0.0%">
                  <c:v>0.24299999999999999</c:v>
                </c:pt>
                <c:pt idx="10" formatCode="0.0%">
                  <c:v>8.5999999999999993E-2</c:v>
                </c:pt>
              </c:numCache>
            </c:numRef>
          </c:val>
        </c:ser>
        <c:ser>
          <c:idx val="1"/>
          <c:order val="1"/>
          <c:tx>
            <c:strRef>
              <c:f>Sheet1!$C$1</c:f>
              <c:strCache>
                <c:ptCount val="1"/>
                <c:pt idx="0">
                  <c:v>Android Smartphone</c:v>
                </c:pt>
              </c:strCache>
            </c:strRef>
          </c:tx>
          <c:spPr>
            <a:solidFill>
              <a:schemeClr val="accent4"/>
            </a:solidFill>
          </c:spPr>
          <c:invertIfNegative val="0"/>
          <c:cat>
            <c:strRef>
              <c:f>Sheet1!$A$2:$A$12</c:f>
              <c:strCache>
                <c:ptCount val="11"/>
                <c:pt idx="0">
                  <c:v>France</c:v>
                </c:pt>
                <c:pt idx="1">
                  <c:v>Russia</c:v>
                </c:pt>
                <c:pt idx="2">
                  <c:v>U.S.</c:v>
                </c:pt>
                <c:pt idx="3">
                  <c:v>UK</c:v>
                </c:pt>
                <c:pt idx="4">
                  <c:v>Netherlands</c:v>
                </c:pt>
                <c:pt idx="5">
                  <c:v>Brazil</c:v>
                </c:pt>
                <c:pt idx="6">
                  <c:v>Germany</c:v>
                </c:pt>
                <c:pt idx="7">
                  <c:v>Italy</c:v>
                </c:pt>
                <c:pt idx="8">
                  <c:v>Spain</c:v>
                </c:pt>
                <c:pt idx="9">
                  <c:v>Japan</c:v>
                </c:pt>
                <c:pt idx="10">
                  <c:v>South Korea</c:v>
                </c:pt>
              </c:strCache>
            </c:strRef>
          </c:cat>
          <c:val>
            <c:numRef>
              <c:f>Sheet1!$C$2:$C$12</c:f>
              <c:numCache>
                <c:formatCode>0.00%</c:formatCode>
                <c:ptCount val="11"/>
                <c:pt idx="0">
                  <c:v>4.2000000000000003E-2</c:v>
                </c:pt>
                <c:pt idx="1">
                  <c:v>4.8000000000000001E-2</c:v>
                </c:pt>
                <c:pt idx="2">
                  <c:v>5.6000000000000001E-2</c:v>
                </c:pt>
                <c:pt idx="3">
                  <c:v>6.4000000000000001E-2</c:v>
                </c:pt>
                <c:pt idx="4">
                  <c:v>6.9000000000000006E-2</c:v>
                </c:pt>
                <c:pt idx="5">
                  <c:v>7.1999999999999995E-2</c:v>
                </c:pt>
                <c:pt idx="6">
                  <c:v>8.4000000000000005E-2</c:v>
                </c:pt>
                <c:pt idx="7">
                  <c:v>9.0999999999999998E-2</c:v>
                </c:pt>
                <c:pt idx="8">
                  <c:v>0.12</c:v>
                </c:pt>
                <c:pt idx="9">
                  <c:v>0.16900000000000001</c:v>
                </c:pt>
                <c:pt idx="10">
                  <c:v>0.36299999999999999</c:v>
                </c:pt>
              </c:numCache>
            </c:numRef>
          </c:val>
        </c:ser>
        <c:dLbls>
          <c:showLegendKey val="0"/>
          <c:showVal val="0"/>
          <c:showCatName val="0"/>
          <c:showSerName val="0"/>
          <c:showPercent val="0"/>
          <c:showBubbleSize val="0"/>
        </c:dLbls>
        <c:gapWidth val="150"/>
        <c:axId val="372753760"/>
        <c:axId val="372754152"/>
      </c:barChart>
      <c:catAx>
        <c:axId val="372753760"/>
        <c:scaling>
          <c:orientation val="minMax"/>
        </c:scaling>
        <c:delete val="1"/>
        <c:axPos val="l"/>
        <c:numFmt formatCode="General" sourceLinked="0"/>
        <c:majorTickMark val="out"/>
        <c:minorTickMark val="none"/>
        <c:tickLblPos val="nextTo"/>
        <c:crossAx val="372754152"/>
        <c:crosses val="autoZero"/>
        <c:auto val="1"/>
        <c:lblAlgn val="ctr"/>
        <c:lblOffset val="100"/>
        <c:noMultiLvlLbl val="0"/>
      </c:catAx>
      <c:valAx>
        <c:axId val="372754152"/>
        <c:scaling>
          <c:orientation val="minMax"/>
        </c:scaling>
        <c:delete val="0"/>
        <c:axPos val="b"/>
        <c:majorGridlines/>
        <c:numFmt formatCode="0%" sourceLinked="0"/>
        <c:majorTickMark val="out"/>
        <c:minorTickMark val="none"/>
        <c:tickLblPos val="nextTo"/>
        <c:txPr>
          <a:bodyPr/>
          <a:lstStyle/>
          <a:p>
            <a:pPr>
              <a:defRPr sz="900">
                <a:solidFill>
                  <a:schemeClr val="bg1">
                    <a:lumMod val="50000"/>
                  </a:schemeClr>
                </a:solidFill>
              </a:defRPr>
            </a:pPr>
            <a:endParaRPr lang="en-US"/>
          </a:p>
        </c:txPr>
        <c:crossAx val="372753760"/>
        <c:crosses val="autoZero"/>
        <c:crossBetween val="between"/>
      </c:valAx>
    </c:plotArea>
    <c:legend>
      <c:legendPos val="b"/>
      <c:layout>
        <c:manualLayout>
          <c:xMode val="edge"/>
          <c:yMode val="edge"/>
          <c:x val="0.16293681651126399"/>
          <c:y val="0.93056792149525802"/>
          <c:w val="0.35154882671610399"/>
          <c:h val="6.3463529935913296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4400045880071199"/>
          <c:y val="1.8435012082468401E-2"/>
          <c:w val="0.798199352816365"/>
          <c:h val="0.82070068683657804"/>
        </c:manualLayout>
      </c:layout>
      <c:barChart>
        <c:barDir val="bar"/>
        <c:grouping val="clustered"/>
        <c:varyColors val="0"/>
        <c:ser>
          <c:idx val="0"/>
          <c:order val="0"/>
          <c:tx>
            <c:strRef>
              <c:f>Sheet1!$B$1</c:f>
              <c:strCache>
                <c:ptCount val="1"/>
                <c:pt idx="0">
                  <c:v>Q1</c:v>
                </c:pt>
              </c:strCache>
            </c:strRef>
          </c:tx>
          <c:spPr>
            <a:solidFill>
              <a:schemeClr val="accent1"/>
            </a:solidFill>
          </c:spPr>
          <c:invertIfNegative val="0"/>
          <c:cat>
            <c:strRef>
              <c:f>Sheet1!$A$2:$A$12</c:f>
              <c:strCache>
                <c:ptCount val="11"/>
                <c:pt idx="0">
                  <c:v>Spain</c:v>
                </c:pt>
                <c:pt idx="1">
                  <c:v>Italy</c:v>
                </c:pt>
                <c:pt idx="2">
                  <c:v>Brazil</c:v>
                </c:pt>
                <c:pt idx="3">
                  <c:v>France</c:v>
                </c:pt>
                <c:pt idx="4">
                  <c:v>Netherlands</c:v>
                </c:pt>
                <c:pt idx="5">
                  <c:v>U.S.</c:v>
                </c:pt>
                <c:pt idx="6">
                  <c:v>Germany</c:v>
                </c:pt>
                <c:pt idx="7">
                  <c:v>UK</c:v>
                </c:pt>
                <c:pt idx="8">
                  <c:v>Russia</c:v>
                </c:pt>
                <c:pt idx="9">
                  <c:v>South Korea</c:v>
                </c:pt>
                <c:pt idx="10">
                  <c:v>Japan</c:v>
                </c:pt>
              </c:strCache>
            </c:strRef>
          </c:cat>
          <c:val>
            <c:numRef>
              <c:f>Sheet1!$B$2:$B$12</c:f>
              <c:numCache>
                <c:formatCode>0</c:formatCode>
                <c:ptCount val="11"/>
                <c:pt idx="0">
                  <c:v>46.875</c:v>
                </c:pt>
                <c:pt idx="1">
                  <c:v>46.875</c:v>
                </c:pt>
                <c:pt idx="2">
                  <c:v>50</c:v>
                </c:pt>
                <c:pt idx="3">
                  <c:v>53.125</c:v>
                </c:pt>
                <c:pt idx="4">
                  <c:v>90.624999999999986</c:v>
                </c:pt>
                <c:pt idx="5">
                  <c:v>100</c:v>
                </c:pt>
                <c:pt idx="6">
                  <c:v>121.875</c:v>
                </c:pt>
                <c:pt idx="7">
                  <c:v>131.25</c:v>
                </c:pt>
                <c:pt idx="8">
                  <c:v>138</c:v>
                </c:pt>
                <c:pt idx="9">
                  <c:v>212.5</c:v>
                </c:pt>
                <c:pt idx="10">
                  <c:v>325</c:v>
                </c:pt>
              </c:numCache>
            </c:numRef>
          </c:val>
        </c:ser>
        <c:dLbls>
          <c:showLegendKey val="0"/>
          <c:showVal val="0"/>
          <c:showCatName val="0"/>
          <c:showSerName val="0"/>
          <c:showPercent val="0"/>
          <c:showBubbleSize val="0"/>
        </c:dLbls>
        <c:gapWidth val="150"/>
        <c:axId val="372756896"/>
        <c:axId val="370083264"/>
      </c:barChart>
      <c:catAx>
        <c:axId val="372756896"/>
        <c:scaling>
          <c:orientation val="minMax"/>
        </c:scaling>
        <c:delete val="1"/>
        <c:axPos val="l"/>
        <c:numFmt formatCode="General" sourceLinked="0"/>
        <c:majorTickMark val="out"/>
        <c:minorTickMark val="none"/>
        <c:tickLblPos val="nextTo"/>
        <c:crossAx val="370083264"/>
        <c:crosses val="autoZero"/>
        <c:auto val="1"/>
        <c:lblAlgn val="ctr"/>
        <c:lblOffset val="100"/>
        <c:noMultiLvlLbl val="0"/>
      </c:catAx>
      <c:valAx>
        <c:axId val="370083264"/>
        <c:scaling>
          <c:orientation val="minMax"/>
        </c:scaling>
        <c:delete val="0"/>
        <c:axPos val="b"/>
        <c:majorGridlines/>
        <c:numFmt formatCode="0" sourceLinked="1"/>
        <c:majorTickMark val="out"/>
        <c:minorTickMark val="none"/>
        <c:tickLblPos val="nextTo"/>
        <c:txPr>
          <a:bodyPr/>
          <a:lstStyle/>
          <a:p>
            <a:pPr>
              <a:defRPr sz="900">
                <a:solidFill>
                  <a:schemeClr val="bg1">
                    <a:lumMod val="50000"/>
                  </a:schemeClr>
                </a:solidFill>
              </a:defRPr>
            </a:pPr>
            <a:endParaRPr lang="en-US"/>
          </a:p>
        </c:txPr>
        <c:crossAx val="37275689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sz="quarter" idx="1"/>
          </p:nvPr>
        </p:nvSpPr>
        <p:spPr>
          <a:xfrm>
            <a:off x="3854940" y="0"/>
            <a:ext cx="2949099" cy="498932"/>
          </a:xfrm>
          <a:prstGeom prst="rect">
            <a:avLst/>
          </a:prstGeom>
        </p:spPr>
        <p:txBody>
          <a:bodyPr vert="horz" lIns="91577" tIns="45789" rIns="91577" bIns="45789" rtlCol="0"/>
          <a:lstStyle>
            <a:lvl1pPr algn="r">
              <a:defRPr sz="1200"/>
            </a:lvl1pPr>
          </a:lstStyle>
          <a:p>
            <a:fld id="{470C6958-FA4A-4E7C-ABFE-8377A61D7A6A}" type="datetimeFigureOut">
              <a:rPr lang="en-GB" smtClean="0"/>
              <a:t>20/07/2015</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577" tIns="45789" rIns="91577" bIns="45789" rtlCol="0" anchor="b"/>
          <a:lstStyle>
            <a:lvl1pPr algn="l">
              <a:defRPr sz="1200"/>
            </a:lvl1pPr>
          </a:lstStyle>
          <a:p>
            <a:endParaRPr lang="en-GB"/>
          </a:p>
        </p:txBody>
      </p:sp>
      <p:sp>
        <p:nvSpPr>
          <p:cNvPr id="5" name="Slide Number Placeholder 4"/>
          <p:cNvSpPr>
            <a:spLocks noGrp="1"/>
          </p:cNvSpPr>
          <p:nvPr>
            <p:ph type="sldNum" sz="quarter" idx="3"/>
          </p:nvPr>
        </p:nvSpPr>
        <p:spPr>
          <a:xfrm>
            <a:off x="3854940" y="9445170"/>
            <a:ext cx="2949099" cy="498931"/>
          </a:xfrm>
          <a:prstGeom prst="rect">
            <a:avLst/>
          </a:prstGeom>
        </p:spPr>
        <p:txBody>
          <a:bodyPr vert="horz" lIns="91577" tIns="45789" rIns="91577" bIns="45789" rtlCol="0" anchor="b"/>
          <a:lstStyle>
            <a:lvl1pPr algn="r">
              <a:defRPr sz="1200"/>
            </a:lvl1pPr>
          </a:lstStyle>
          <a:p>
            <a:fld id="{72982454-B428-47DB-997C-5FF5568D4898}" type="slidenum">
              <a:rPr lang="en-GB" smtClean="0"/>
              <a:t>‹#›</a:t>
            </a:fld>
            <a:endParaRPr lang="en-GB"/>
          </a:p>
        </p:txBody>
      </p:sp>
    </p:spTree>
    <p:extLst>
      <p:ext uri="{BB962C8B-B14F-4D97-AF65-F5344CB8AC3E}">
        <p14:creationId xmlns:p14="http://schemas.microsoft.com/office/powerpoint/2010/main" val="208768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4940" y="0"/>
            <a:ext cx="2949099" cy="498932"/>
          </a:xfrm>
          <a:prstGeom prst="rect">
            <a:avLst/>
          </a:prstGeom>
        </p:spPr>
        <p:txBody>
          <a:bodyPr vert="horz" lIns="91577" tIns="45789" rIns="91577" bIns="45789" rtlCol="0"/>
          <a:lstStyle>
            <a:lvl1pPr algn="r">
              <a:defRPr sz="1200"/>
            </a:lvl1pPr>
          </a:lstStyle>
          <a:p>
            <a:fld id="{1847E818-4B33-4AF3-8645-DEB5FB0BDACE}" type="datetimeFigureOut">
              <a:rPr lang="en-GB" smtClean="0"/>
              <a:t>20/07/2015</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562" y="4785597"/>
            <a:ext cx="5444490" cy="3915490"/>
          </a:xfrm>
          <a:prstGeom prst="rect">
            <a:avLst/>
          </a:prstGeom>
        </p:spPr>
        <p:txBody>
          <a:bodyPr vert="horz" lIns="91577" tIns="45789" rIns="91577" bIns="457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5170"/>
            <a:ext cx="2949099" cy="498931"/>
          </a:xfrm>
          <a:prstGeom prst="rect">
            <a:avLst/>
          </a:prstGeom>
        </p:spPr>
        <p:txBody>
          <a:bodyPr vert="horz" lIns="91577" tIns="45789" rIns="91577" bIns="45789" rtlCol="0" anchor="b"/>
          <a:lstStyle>
            <a:lvl1pPr algn="r">
              <a:defRPr sz="1200"/>
            </a:lvl1pPr>
          </a:lstStyle>
          <a:p>
            <a:fld id="{A5288144-32CF-4666-909D-CF2DFBED055C}" type="slidenum">
              <a:rPr lang="en-GB" smtClean="0"/>
              <a:t>‹#›</a:t>
            </a:fld>
            <a:endParaRPr lang="en-GB"/>
          </a:p>
        </p:txBody>
      </p:sp>
    </p:spTree>
    <p:extLst>
      <p:ext uri="{BB962C8B-B14F-4D97-AF65-F5344CB8AC3E}">
        <p14:creationId xmlns:p14="http://schemas.microsoft.com/office/powerpoint/2010/main" val="1808228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288144-32CF-4666-909D-CF2DFBED055C}" type="slidenum">
              <a:rPr lang="en-GB" smtClean="0"/>
              <a:t>1</a:t>
            </a:fld>
            <a:endParaRPr lang="en-GB"/>
          </a:p>
        </p:txBody>
      </p:sp>
    </p:spTree>
    <p:extLst>
      <p:ext uri="{BB962C8B-B14F-4D97-AF65-F5344CB8AC3E}">
        <p14:creationId xmlns:p14="http://schemas.microsoft.com/office/powerpoint/2010/main" val="798382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pPr/>
              <a:t>11</a:t>
            </a:fld>
            <a:endParaRPr lang="en-GB"/>
          </a:p>
        </p:txBody>
      </p:sp>
    </p:spTree>
    <p:extLst>
      <p:ext uri="{BB962C8B-B14F-4D97-AF65-F5344CB8AC3E}">
        <p14:creationId xmlns:p14="http://schemas.microsoft.com/office/powerpoint/2010/main" val="183241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pPr/>
              <a:t>12</a:t>
            </a:fld>
            <a:endParaRPr lang="en-GB"/>
          </a:p>
        </p:txBody>
      </p:sp>
    </p:spTree>
    <p:extLst>
      <p:ext uri="{BB962C8B-B14F-4D97-AF65-F5344CB8AC3E}">
        <p14:creationId xmlns:p14="http://schemas.microsoft.com/office/powerpoint/2010/main" val="926756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t>13</a:t>
            </a:fld>
            <a:endParaRPr lang="en-GB"/>
          </a:p>
        </p:txBody>
      </p:sp>
    </p:spTree>
    <p:extLst>
      <p:ext uri="{BB962C8B-B14F-4D97-AF65-F5344CB8AC3E}">
        <p14:creationId xmlns:p14="http://schemas.microsoft.com/office/powerpoint/2010/main" val="36146195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t>15</a:t>
            </a:fld>
            <a:endParaRPr lang="en-GB"/>
          </a:p>
        </p:txBody>
      </p:sp>
    </p:spTree>
    <p:extLst>
      <p:ext uri="{BB962C8B-B14F-4D97-AF65-F5344CB8AC3E}">
        <p14:creationId xmlns:p14="http://schemas.microsoft.com/office/powerpoint/2010/main" val="1657925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t>18</a:t>
            </a:fld>
            <a:endParaRPr lang="en-GB"/>
          </a:p>
        </p:txBody>
      </p:sp>
    </p:spTree>
    <p:extLst>
      <p:ext uri="{BB962C8B-B14F-4D97-AF65-F5344CB8AC3E}">
        <p14:creationId xmlns:p14="http://schemas.microsoft.com/office/powerpoint/2010/main" val="2601769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t>20</a:t>
            </a:fld>
            <a:endParaRPr lang="en-GB"/>
          </a:p>
        </p:txBody>
      </p:sp>
    </p:spTree>
    <p:extLst>
      <p:ext uri="{BB962C8B-B14F-4D97-AF65-F5344CB8AC3E}">
        <p14:creationId xmlns:p14="http://schemas.microsoft.com/office/powerpoint/2010/main" val="33578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288144-32CF-4666-909D-CF2DFBED055C}" type="slidenum">
              <a:rPr lang="en-GB" smtClean="0"/>
              <a:t>21</a:t>
            </a:fld>
            <a:endParaRPr lang="en-GB"/>
          </a:p>
        </p:txBody>
      </p:sp>
    </p:spTree>
    <p:extLst>
      <p:ext uri="{BB962C8B-B14F-4D97-AF65-F5344CB8AC3E}">
        <p14:creationId xmlns:p14="http://schemas.microsoft.com/office/powerpoint/2010/main" val="62759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t>2</a:t>
            </a:fld>
            <a:endParaRPr lang="en-GB"/>
          </a:p>
        </p:txBody>
      </p:sp>
    </p:spTree>
    <p:extLst>
      <p:ext uri="{BB962C8B-B14F-4D97-AF65-F5344CB8AC3E}">
        <p14:creationId xmlns:p14="http://schemas.microsoft.com/office/powerpoint/2010/main" val="376413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t>3</a:t>
            </a:fld>
            <a:endParaRPr lang="en-GB"/>
          </a:p>
        </p:txBody>
      </p:sp>
    </p:spTree>
    <p:extLst>
      <p:ext uri="{BB962C8B-B14F-4D97-AF65-F5344CB8AC3E}">
        <p14:creationId xmlns:p14="http://schemas.microsoft.com/office/powerpoint/2010/main" val="118515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t>5</a:t>
            </a:fld>
            <a:endParaRPr lang="en-GB"/>
          </a:p>
        </p:txBody>
      </p:sp>
    </p:spTree>
    <p:extLst>
      <p:ext uri="{BB962C8B-B14F-4D97-AF65-F5344CB8AC3E}">
        <p14:creationId xmlns:p14="http://schemas.microsoft.com/office/powerpoint/2010/main" val="721582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t>6</a:t>
            </a:fld>
            <a:endParaRPr lang="en-GB"/>
          </a:p>
        </p:txBody>
      </p:sp>
    </p:spTree>
    <p:extLst>
      <p:ext uri="{BB962C8B-B14F-4D97-AF65-F5344CB8AC3E}">
        <p14:creationId xmlns:p14="http://schemas.microsoft.com/office/powerpoint/2010/main" val="3549194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t>7</a:t>
            </a:fld>
            <a:endParaRPr lang="en-GB"/>
          </a:p>
        </p:txBody>
      </p:sp>
    </p:spTree>
    <p:extLst>
      <p:ext uri="{BB962C8B-B14F-4D97-AF65-F5344CB8AC3E}">
        <p14:creationId xmlns:p14="http://schemas.microsoft.com/office/powerpoint/2010/main" val="1125194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5288144-32CF-4666-909D-CF2DFBED055C}" type="slidenum">
              <a:rPr lang="en-GB" smtClean="0"/>
              <a:t>8</a:t>
            </a:fld>
            <a:endParaRPr lang="en-GB"/>
          </a:p>
        </p:txBody>
      </p:sp>
    </p:spTree>
    <p:extLst>
      <p:ext uri="{BB962C8B-B14F-4D97-AF65-F5344CB8AC3E}">
        <p14:creationId xmlns:p14="http://schemas.microsoft.com/office/powerpoint/2010/main" val="886042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pPr/>
              <a:t>9</a:t>
            </a:fld>
            <a:endParaRPr lang="en-GB"/>
          </a:p>
        </p:txBody>
      </p:sp>
    </p:spTree>
    <p:extLst>
      <p:ext uri="{BB962C8B-B14F-4D97-AF65-F5344CB8AC3E}">
        <p14:creationId xmlns:p14="http://schemas.microsoft.com/office/powerpoint/2010/main" val="1979028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288144-32CF-4666-909D-CF2DFBED055C}" type="slidenum">
              <a:rPr lang="en-GB" smtClean="0"/>
              <a:pPr/>
              <a:t>10</a:t>
            </a:fld>
            <a:endParaRPr lang="en-GB"/>
          </a:p>
        </p:txBody>
      </p:sp>
    </p:spTree>
    <p:extLst>
      <p:ext uri="{BB962C8B-B14F-4D97-AF65-F5344CB8AC3E}">
        <p14:creationId xmlns:p14="http://schemas.microsoft.com/office/powerpoint/2010/main" val="484254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rgbClr val="FF9C34"/>
            </a:gs>
            <a:gs pos="100000">
              <a:srgbClr val="FFC044"/>
            </a:gs>
          </a:gsLst>
          <a:lin ang="1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322513" y="2466473"/>
            <a:ext cx="9144000" cy="812553"/>
          </a:xfrm>
        </p:spPr>
        <p:txBody>
          <a:bodyPr anchor="b"/>
          <a:lstStyle>
            <a:lvl1pPr algn="r">
              <a:defRPr sz="4400">
                <a:solidFill>
                  <a:schemeClr val="bg1"/>
                </a:solidFill>
                <a:latin typeface="+mn-lt"/>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2322513" y="3371102"/>
            <a:ext cx="9144000" cy="551193"/>
          </a:xfrm>
        </p:spPr>
        <p:txBody>
          <a:bodyPr>
            <a:normAutofit/>
          </a:bodyPr>
          <a:lstStyle>
            <a:lvl1pPr marL="0" indent="0" algn="r">
              <a:buNone/>
              <a:defRPr sz="1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cxnSp>
        <p:nvCxnSpPr>
          <p:cNvPr id="7" name="Straight Connector 6"/>
          <p:cNvCxnSpPr/>
          <p:nvPr userDrawn="1"/>
        </p:nvCxnSpPr>
        <p:spPr>
          <a:xfrm>
            <a:off x="550863" y="1499912"/>
            <a:ext cx="11074510" cy="0"/>
          </a:xfrm>
          <a:prstGeom prst="line">
            <a:avLst/>
          </a:prstGeom>
          <a:ln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561905" y="6100579"/>
            <a:ext cx="11074510" cy="0"/>
          </a:xfrm>
          <a:prstGeom prst="line">
            <a:avLst/>
          </a:prstGeom>
          <a:ln cap="rnd">
            <a:solidFill>
              <a:schemeClr val="bg2"/>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550863" y="6352200"/>
            <a:ext cx="1356551"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bg2"/>
                </a:solidFill>
                <a:latin typeface="Arial" panose="020B0604020202020204" pitchFamily="34" charset="0"/>
                <a:cs typeface="Arial" panose="020B0604020202020204" pitchFamily="34" charset="0"/>
              </a:rPr>
              <a:t>Copyright © 2015</a:t>
            </a:r>
            <a:r>
              <a:rPr lang="en-GB" sz="800" baseline="0" dirty="0" smtClean="0">
                <a:solidFill>
                  <a:schemeClr val="bg2"/>
                </a:solidFill>
                <a:latin typeface="Arial" panose="020B0604020202020204" pitchFamily="34" charset="0"/>
                <a:cs typeface="Arial" panose="020B0604020202020204" pitchFamily="34" charset="0"/>
              </a:rPr>
              <a:t> </a:t>
            </a:r>
            <a:r>
              <a:rPr lang="en-GB" sz="800" dirty="0" smtClean="0">
                <a:solidFill>
                  <a:schemeClr val="bg2"/>
                </a:solidFill>
                <a:latin typeface="Arial" panose="020B0604020202020204" pitchFamily="34" charset="0"/>
                <a:cs typeface="Arial" panose="020B0604020202020204" pitchFamily="34" charset="0"/>
              </a:rPr>
              <a:t>Criteo</a:t>
            </a:r>
            <a:endParaRPr lang="en-GB" sz="800" dirty="0">
              <a:solidFill>
                <a:schemeClr val="bg2"/>
              </a:solidFill>
              <a:latin typeface="Arial" panose="020B0604020202020204" pitchFamily="34" charset="0"/>
              <a:cs typeface="Arial" panose="020B0604020202020204" pitchFamily="34" charset="0"/>
            </a:endParaRPr>
          </a:p>
        </p:txBody>
      </p:sp>
      <p:pic>
        <p:nvPicPr>
          <p:cNvPr id="29"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68720" y="454944"/>
            <a:ext cx="1904669" cy="5184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5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166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flip="none" rotWithShape="1">
          <a:gsLst>
            <a:gs pos="0">
              <a:srgbClr val="FF9C34"/>
            </a:gs>
            <a:gs pos="100000">
              <a:srgbClr val="FFC044"/>
            </a:gs>
          </a:gsLst>
          <a:lin ang="1200000" scaled="0"/>
          <a:tileRect/>
        </a:gradFill>
        <a:effectLst/>
      </p:bgPr>
    </p:bg>
    <p:spTree>
      <p:nvGrpSpPr>
        <p:cNvPr id="1" name=""/>
        <p:cNvGrpSpPr/>
        <p:nvPr/>
      </p:nvGrpSpPr>
      <p:grpSpPr>
        <a:xfrm>
          <a:off x="0" y="0"/>
          <a:ext cx="0" cy="0"/>
          <a:chOff x="0" y="0"/>
          <a:chExt cx="0" cy="0"/>
        </a:xfrm>
      </p:grpSpPr>
      <p:sp>
        <p:nvSpPr>
          <p:cNvPr id="4" name="Rectangle 3"/>
          <p:cNvSpPr/>
          <p:nvPr userDrawn="1"/>
        </p:nvSpPr>
        <p:spPr>
          <a:xfrm>
            <a:off x="0" y="61"/>
            <a:ext cx="12192000" cy="15094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1406" tIns="45718" rIns="91406" bIns="45718" rtlCol="0" anchor="ctr"/>
          <a:lstStyle/>
          <a:p>
            <a:pPr algn="ctr"/>
            <a:endParaRPr lang="en-GB"/>
          </a:p>
        </p:txBody>
      </p:sp>
      <p:sp>
        <p:nvSpPr>
          <p:cNvPr id="2" name="Title 1"/>
          <p:cNvSpPr>
            <a:spLocks noGrp="1"/>
          </p:cNvSpPr>
          <p:nvPr>
            <p:ph type="ctrTitle" hasCustomPrompt="1"/>
          </p:nvPr>
        </p:nvSpPr>
        <p:spPr>
          <a:xfrm>
            <a:off x="2308294" y="905757"/>
            <a:ext cx="9158219" cy="812553"/>
          </a:xfrm>
        </p:spPr>
        <p:txBody>
          <a:bodyPr anchor="ctr"/>
          <a:lstStyle>
            <a:lvl1pPr algn="r">
              <a:defRPr sz="4400">
                <a:solidFill>
                  <a:srgbClr val="FFBE43"/>
                </a:solidFill>
                <a:latin typeface="+mn-lt"/>
              </a:defRPr>
            </a:lvl1pPr>
          </a:lstStyle>
          <a:p>
            <a:r>
              <a:rPr lang="en-US" dirty="0" smtClean="0"/>
              <a:t>Click to edit slide title</a:t>
            </a:r>
            <a:endParaRPr lang="en-GB" dirty="0"/>
          </a:p>
        </p:txBody>
      </p:sp>
      <p:sp>
        <p:nvSpPr>
          <p:cNvPr id="3" name="Subtitle 2"/>
          <p:cNvSpPr>
            <a:spLocks noGrp="1"/>
          </p:cNvSpPr>
          <p:nvPr>
            <p:ph type="subTitle" idx="1" hasCustomPrompt="1"/>
          </p:nvPr>
        </p:nvSpPr>
        <p:spPr>
          <a:xfrm>
            <a:off x="2308294" y="2026097"/>
            <a:ext cx="9158219" cy="551193"/>
          </a:xfrm>
        </p:spPr>
        <p:txBody>
          <a:bodyPr anchor="b">
            <a:normAutofit/>
          </a:bodyPr>
          <a:lstStyle>
            <a:lvl1pPr marL="0" indent="0" algn="r">
              <a:buNone/>
              <a:defRPr sz="2800">
                <a:solidFill>
                  <a:schemeClr val="bg1"/>
                </a:solidFill>
                <a:latin typeface="+mn-lt"/>
              </a:defRPr>
            </a:lvl1pPr>
            <a:lvl2pPr marL="456999" indent="0" algn="ctr">
              <a:buNone/>
              <a:defRPr sz="2000"/>
            </a:lvl2pPr>
            <a:lvl3pPr marL="914014" indent="0" algn="ctr">
              <a:buNone/>
              <a:defRPr sz="1900"/>
            </a:lvl3pPr>
            <a:lvl4pPr marL="1371022" indent="0" algn="ctr">
              <a:buNone/>
              <a:defRPr sz="1600"/>
            </a:lvl4pPr>
            <a:lvl5pPr marL="1828029" indent="0" algn="ctr">
              <a:buNone/>
              <a:defRPr sz="1600"/>
            </a:lvl5pPr>
            <a:lvl6pPr marL="2285046" indent="0" algn="ctr">
              <a:buNone/>
              <a:defRPr sz="1600"/>
            </a:lvl6pPr>
            <a:lvl7pPr marL="2742042" indent="0" algn="ctr">
              <a:buNone/>
              <a:defRPr sz="1600"/>
            </a:lvl7pPr>
            <a:lvl8pPr marL="3199040" indent="0" algn="ctr">
              <a:buNone/>
              <a:defRPr sz="1600"/>
            </a:lvl8pPr>
            <a:lvl9pPr marL="3656039" indent="0" algn="ctr">
              <a:buNone/>
              <a:defRPr sz="1600"/>
            </a:lvl9pPr>
          </a:lstStyle>
          <a:p>
            <a:r>
              <a:rPr lang="en-US" dirty="0" smtClean="0"/>
              <a:t>Click to add speaker name</a:t>
            </a:r>
            <a:endParaRPr lang="en-GB" dirty="0"/>
          </a:p>
        </p:txBody>
      </p:sp>
      <p:cxnSp>
        <p:nvCxnSpPr>
          <p:cNvPr id="12" name="Straight Connector 11"/>
          <p:cNvCxnSpPr/>
          <p:nvPr userDrawn="1"/>
        </p:nvCxnSpPr>
        <p:spPr>
          <a:xfrm>
            <a:off x="561936" y="6100579"/>
            <a:ext cx="11074511" cy="0"/>
          </a:xfrm>
          <a:prstGeom prst="line">
            <a:avLst/>
          </a:prstGeom>
          <a:ln cap="rnd">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574625" y="451403"/>
            <a:ext cx="1884251" cy="515384"/>
            <a:chOff x="6107359" y="2686245"/>
            <a:chExt cx="4654718" cy="1273170"/>
          </a:xfrm>
        </p:grpSpPr>
        <p:grpSp>
          <p:nvGrpSpPr>
            <p:cNvPr id="9" name="Group 8"/>
            <p:cNvGrpSpPr/>
            <p:nvPr/>
          </p:nvGrpSpPr>
          <p:grpSpPr>
            <a:xfrm>
              <a:off x="6107359" y="2686245"/>
              <a:ext cx="4282734" cy="1273170"/>
              <a:chOff x="6107359" y="2686245"/>
              <a:chExt cx="4282734" cy="1273170"/>
            </a:xfrm>
          </p:grpSpPr>
          <p:grpSp>
            <p:nvGrpSpPr>
              <p:cNvPr id="11" name="Group 10"/>
              <p:cNvGrpSpPr/>
              <p:nvPr/>
            </p:nvGrpSpPr>
            <p:grpSpPr>
              <a:xfrm>
                <a:off x="6107359" y="3018926"/>
                <a:ext cx="3596318" cy="940489"/>
                <a:chOff x="6107359" y="3018926"/>
                <a:chExt cx="3596318" cy="940489"/>
              </a:xfrm>
            </p:grpSpPr>
            <p:sp>
              <p:nvSpPr>
                <p:cNvPr id="16" name="Freeform 28"/>
                <p:cNvSpPr>
                  <a:spLocks/>
                </p:cNvSpPr>
                <p:nvPr/>
              </p:nvSpPr>
              <p:spPr bwMode="auto">
                <a:xfrm>
                  <a:off x="6921514" y="3187372"/>
                  <a:ext cx="388829" cy="763621"/>
                </a:xfrm>
                <a:custGeom>
                  <a:avLst/>
                  <a:gdLst>
                    <a:gd name="T0" fmla="*/ 249 w 766"/>
                    <a:gd name="T1" fmla="*/ 1504 h 1504"/>
                    <a:gd name="T2" fmla="*/ 0 w 766"/>
                    <a:gd name="T3" fmla="*/ 1504 h 1504"/>
                    <a:gd name="T4" fmla="*/ 0 w 766"/>
                    <a:gd name="T5" fmla="*/ 16 h 1504"/>
                    <a:gd name="T6" fmla="*/ 249 w 766"/>
                    <a:gd name="T7" fmla="*/ 16 h 1504"/>
                    <a:gd name="T8" fmla="*/ 249 w 766"/>
                    <a:gd name="T9" fmla="*/ 199 h 1504"/>
                    <a:gd name="T10" fmla="*/ 659 w 766"/>
                    <a:gd name="T11" fmla="*/ 0 h 1504"/>
                    <a:gd name="T12" fmla="*/ 748 w 766"/>
                    <a:gd name="T13" fmla="*/ 6 h 1504"/>
                    <a:gd name="T14" fmla="*/ 766 w 766"/>
                    <a:gd name="T15" fmla="*/ 8 h 1504"/>
                    <a:gd name="T16" fmla="*/ 766 w 766"/>
                    <a:gd name="T17" fmla="*/ 274 h 1504"/>
                    <a:gd name="T18" fmla="*/ 740 w 766"/>
                    <a:gd name="T19" fmla="*/ 268 h 1504"/>
                    <a:gd name="T20" fmla="*/ 606 w 766"/>
                    <a:gd name="T21" fmla="*/ 254 h 1504"/>
                    <a:gd name="T22" fmla="*/ 249 w 766"/>
                    <a:gd name="T23" fmla="*/ 630 h 1504"/>
                    <a:gd name="T24" fmla="*/ 249 w 766"/>
                    <a:gd name="T25" fmla="*/ 1504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6" h="1504">
                      <a:moveTo>
                        <a:pt x="249" y="1504"/>
                      </a:moveTo>
                      <a:cubicBezTo>
                        <a:pt x="0" y="1504"/>
                        <a:pt x="0" y="1504"/>
                        <a:pt x="0" y="1504"/>
                      </a:cubicBezTo>
                      <a:cubicBezTo>
                        <a:pt x="0" y="16"/>
                        <a:pt x="0" y="16"/>
                        <a:pt x="0" y="16"/>
                      </a:cubicBezTo>
                      <a:cubicBezTo>
                        <a:pt x="249" y="16"/>
                        <a:pt x="249" y="16"/>
                        <a:pt x="249" y="16"/>
                      </a:cubicBezTo>
                      <a:cubicBezTo>
                        <a:pt x="249" y="199"/>
                        <a:pt x="249" y="199"/>
                        <a:pt x="249" y="199"/>
                      </a:cubicBezTo>
                      <a:cubicBezTo>
                        <a:pt x="338" y="73"/>
                        <a:pt x="486" y="0"/>
                        <a:pt x="659" y="0"/>
                      </a:cubicBezTo>
                      <a:cubicBezTo>
                        <a:pt x="691" y="0"/>
                        <a:pt x="728" y="3"/>
                        <a:pt x="748" y="6"/>
                      </a:cubicBezTo>
                      <a:cubicBezTo>
                        <a:pt x="766" y="8"/>
                        <a:pt x="766" y="8"/>
                        <a:pt x="766" y="8"/>
                      </a:cubicBezTo>
                      <a:cubicBezTo>
                        <a:pt x="766" y="274"/>
                        <a:pt x="766" y="274"/>
                        <a:pt x="766" y="274"/>
                      </a:cubicBezTo>
                      <a:cubicBezTo>
                        <a:pt x="740" y="268"/>
                        <a:pt x="740" y="268"/>
                        <a:pt x="740" y="268"/>
                      </a:cubicBezTo>
                      <a:cubicBezTo>
                        <a:pt x="705" y="259"/>
                        <a:pt x="658" y="254"/>
                        <a:pt x="606" y="254"/>
                      </a:cubicBezTo>
                      <a:cubicBezTo>
                        <a:pt x="396" y="254"/>
                        <a:pt x="249" y="409"/>
                        <a:pt x="249" y="630"/>
                      </a:cubicBezTo>
                      <a:lnTo>
                        <a:pt x="249" y="1504"/>
                      </a:lnTo>
                      <a:close/>
                    </a:path>
                  </a:pathLst>
                </a:custGeom>
                <a:solidFill>
                  <a:srgbClr val="5658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29"/>
                <p:cNvSpPr>
                  <a:spLocks noEditPoints="1"/>
                </p:cNvSpPr>
                <p:nvPr/>
              </p:nvSpPr>
              <p:spPr bwMode="auto">
                <a:xfrm>
                  <a:off x="8149764" y="3169123"/>
                  <a:ext cx="699050" cy="779062"/>
                </a:xfrm>
                <a:custGeom>
                  <a:avLst/>
                  <a:gdLst>
                    <a:gd name="T0" fmla="*/ 728 w 1379"/>
                    <a:gd name="T1" fmla="*/ 1536 h 1536"/>
                    <a:gd name="T2" fmla="*/ 1304 w 1379"/>
                    <a:gd name="T3" fmla="*/ 1289 h 1536"/>
                    <a:gd name="T4" fmla="*/ 1317 w 1379"/>
                    <a:gd name="T5" fmla="*/ 1274 h 1536"/>
                    <a:gd name="T6" fmla="*/ 1157 w 1379"/>
                    <a:gd name="T7" fmla="*/ 1109 h 1536"/>
                    <a:gd name="T8" fmla="*/ 1142 w 1379"/>
                    <a:gd name="T9" fmla="*/ 1126 h 1536"/>
                    <a:gd name="T10" fmla="*/ 728 w 1379"/>
                    <a:gd name="T11" fmla="*/ 1315 h 1536"/>
                    <a:gd name="T12" fmla="*/ 251 w 1379"/>
                    <a:gd name="T13" fmla="*/ 848 h 1536"/>
                    <a:gd name="T14" fmla="*/ 1375 w 1379"/>
                    <a:gd name="T15" fmla="*/ 848 h 1536"/>
                    <a:gd name="T16" fmla="*/ 1376 w 1379"/>
                    <a:gd name="T17" fmla="*/ 828 h 1536"/>
                    <a:gd name="T18" fmla="*/ 1379 w 1379"/>
                    <a:gd name="T19" fmla="*/ 739 h 1536"/>
                    <a:gd name="T20" fmla="*/ 1202 w 1379"/>
                    <a:gd name="T21" fmla="*/ 217 h 1536"/>
                    <a:gd name="T22" fmla="*/ 722 w 1379"/>
                    <a:gd name="T23" fmla="*/ 0 h 1536"/>
                    <a:gd name="T24" fmla="*/ 0 w 1379"/>
                    <a:gd name="T25" fmla="*/ 788 h 1536"/>
                    <a:gd name="T26" fmla="*/ 0 w 1379"/>
                    <a:gd name="T27" fmla="*/ 799 h 1536"/>
                    <a:gd name="T28" fmla="*/ 728 w 1379"/>
                    <a:gd name="T29" fmla="*/ 1536 h 1536"/>
                    <a:gd name="T30" fmla="*/ 266 w 1379"/>
                    <a:gd name="T31" fmla="*/ 627 h 1536"/>
                    <a:gd name="T32" fmla="*/ 722 w 1379"/>
                    <a:gd name="T33" fmla="*/ 236 h 1536"/>
                    <a:gd name="T34" fmla="*/ 1125 w 1379"/>
                    <a:gd name="T35" fmla="*/ 627 h 1536"/>
                    <a:gd name="T36" fmla="*/ 266 w 1379"/>
                    <a:gd name="T37" fmla="*/ 62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9" h="1536">
                      <a:moveTo>
                        <a:pt x="728" y="1536"/>
                      </a:moveTo>
                      <a:cubicBezTo>
                        <a:pt x="974" y="1536"/>
                        <a:pt x="1151" y="1460"/>
                        <a:pt x="1304" y="1289"/>
                      </a:cubicBezTo>
                      <a:cubicBezTo>
                        <a:pt x="1317" y="1274"/>
                        <a:pt x="1317" y="1274"/>
                        <a:pt x="1317" y="1274"/>
                      </a:cubicBezTo>
                      <a:cubicBezTo>
                        <a:pt x="1157" y="1109"/>
                        <a:pt x="1157" y="1109"/>
                        <a:pt x="1157" y="1109"/>
                      </a:cubicBezTo>
                      <a:cubicBezTo>
                        <a:pt x="1142" y="1126"/>
                        <a:pt x="1142" y="1126"/>
                        <a:pt x="1142" y="1126"/>
                      </a:cubicBezTo>
                      <a:cubicBezTo>
                        <a:pt x="1029" y="1245"/>
                        <a:pt x="925" y="1315"/>
                        <a:pt x="728" y="1315"/>
                      </a:cubicBezTo>
                      <a:cubicBezTo>
                        <a:pt x="451" y="1315"/>
                        <a:pt x="269" y="1137"/>
                        <a:pt x="251" y="848"/>
                      </a:cubicBezTo>
                      <a:cubicBezTo>
                        <a:pt x="1375" y="848"/>
                        <a:pt x="1375" y="848"/>
                        <a:pt x="1375" y="848"/>
                      </a:cubicBezTo>
                      <a:cubicBezTo>
                        <a:pt x="1376" y="828"/>
                        <a:pt x="1376" y="828"/>
                        <a:pt x="1376" y="828"/>
                      </a:cubicBezTo>
                      <a:cubicBezTo>
                        <a:pt x="1379" y="787"/>
                        <a:pt x="1379" y="741"/>
                        <a:pt x="1379" y="739"/>
                      </a:cubicBezTo>
                      <a:cubicBezTo>
                        <a:pt x="1379" y="536"/>
                        <a:pt x="1316" y="351"/>
                        <a:pt x="1202" y="217"/>
                      </a:cubicBezTo>
                      <a:cubicBezTo>
                        <a:pt x="1081" y="75"/>
                        <a:pt x="915" y="0"/>
                        <a:pt x="722" y="0"/>
                      </a:cubicBezTo>
                      <a:cubicBezTo>
                        <a:pt x="297" y="0"/>
                        <a:pt x="0" y="324"/>
                        <a:pt x="0" y="788"/>
                      </a:cubicBezTo>
                      <a:cubicBezTo>
                        <a:pt x="0" y="799"/>
                        <a:pt x="0" y="799"/>
                        <a:pt x="0" y="799"/>
                      </a:cubicBezTo>
                      <a:cubicBezTo>
                        <a:pt x="0" y="1240"/>
                        <a:pt x="292" y="1536"/>
                        <a:pt x="728" y="1536"/>
                      </a:cubicBezTo>
                      <a:moveTo>
                        <a:pt x="266" y="627"/>
                      </a:moveTo>
                      <a:cubicBezTo>
                        <a:pt x="291" y="409"/>
                        <a:pt x="491" y="236"/>
                        <a:pt x="722" y="236"/>
                      </a:cubicBezTo>
                      <a:cubicBezTo>
                        <a:pt x="938" y="236"/>
                        <a:pt x="1114" y="409"/>
                        <a:pt x="1125" y="627"/>
                      </a:cubicBezTo>
                      <a:lnTo>
                        <a:pt x="266" y="627"/>
                      </a:lnTo>
                      <a:close/>
                    </a:path>
                  </a:pathLst>
                </a:custGeom>
                <a:solidFill>
                  <a:srgbClr val="5658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30"/>
                <p:cNvSpPr>
                  <a:spLocks noChangeArrowheads="1"/>
                </p:cNvSpPr>
                <p:nvPr/>
              </p:nvSpPr>
              <p:spPr bwMode="auto">
                <a:xfrm>
                  <a:off x="7433870" y="3194390"/>
                  <a:ext cx="126334" cy="756603"/>
                </a:xfrm>
                <a:prstGeom prst="rect">
                  <a:avLst/>
                </a:prstGeom>
                <a:solidFill>
                  <a:schemeClr val="tx2"/>
                </a:solidFill>
                <a:ln w="9525">
                  <a:noFill/>
                  <a:miter lim="800000"/>
                  <a:headEnd/>
                  <a:tailEnd/>
                </a:ln>
                <a:extLst/>
              </p:spPr>
              <p:txBody>
                <a:bodyPr vert="horz" wrap="square" lIns="91440" tIns="45720" rIns="91440" bIns="45720" numCol="1" anchor="t" anchorCtr="0" compatLnSpc="1">
                  <a:prstTxWarp prst="textNoShape">
                    <a:avLst/>
                  </a:prstTxWarp>
                </a:bodyPr>
                <a:lstStyle/>
                <a:p>
                  <a:endParaRPr lang="en-GB"/>
                </a:p>
              </p:txBody>
            </p:sp>
            <p:sp>
              <p:nvSpPr>
                <p:cNvPr id="19" name="Freeform 31"/>
                <p:cNvSpPr>
                  <a:spLocks/>
                </p:cNvSpPr>
                <p:nvPr/>
              </p:nvSpPr>
              <p:spPr bwMode="auto">
                <a:xfrm>
                  <a:off x="7779184" y="3018926"/>
                  <a:ext cx="290569" cy="940489"/>
                </a:xfrm>
                <a:custGeom>
                  <a:avLst/>
                  <a:gdLst>
                    <a:gd name="T0" fmla="*/ 426 w 575"/>
                    <a:gd name="T1" fmla="*/ 1852 h 1852"/>
                    <a:gd name="T2" fmla="*/ 147 w 575"/>
                    <a:gd name="T3" fmla="*/ 1776 h 1852"/>
                    <a:gd name="T4" fmla="*/ 0 w 575"/>
                    <a:gd name="T5" fmla="*/ 1391 h 1852"/>
                    <a:gd name="T6" fmla="*/ 0 w 575"/>
                    <a:gd name="T7" fmla="*/ 580 h 1852"/>
                    <a:gd name="T8" fmla="*/ 0 w 575"/>
                    <a:gd name="T9" fmla="*/ 344 h 1852"/>
                    <a:gd name="T10" fmla="*/ 0 w 575"/>
                    <a:gd name="T11" fmla="*/ 0 h 1852"/>
                    <a:gd name="T12" fmla="*/ 250 w 575"/>
                    <a:gd name="T13" fmla="*/ 0 h 1852"/>
                    <a:gd name="T14" fmla="*/ 250 w 575"/>
                    <a:gd name="T15" fmla="*/ 344 h 1852"/>
                    <a:gd name="T16" fmla="*/ 575 w 575"/>
                    <a:gd name="T17" fmla="*/ 344 h 1852"/>
                    <a:gd name="T18" fmla="*/ 575 w 575"/>
                    <a:gd name="T19" fmla="*/ 580 h 1852"/>
                    <a:gd name="T20" fmla="*/ 250 w 575"/>
                    <a:gd name="T21" fmla="*/ 580 h 1852"/>
                    <a:gd name="T22" fmla="*/ 250 w 575"/>
                    <a:gd name="T23" fmla="*/ 1391 h 1852"/>
                    <a:gd name="T24" fmla="*/ 423 w 575"/>
                    <a:gd name="T25" fmla="*/ 1616 h 1852"/>
                    <a:gd name="T26" fmla="*/ 550 w 575"/>
                    <a:gd name="T27" fmla="*/ 1608 h 1852"/>
                    <a:gd name="T28" fmla="*/ 575 w 575"/>
                    <a:gd name="T29" fmla="*/ 1604 h 1852"/>
                    <a:gd name="T30" fmla="*/ 575 w 575"/>
                    <a:gd name="T31" fmla="*/ 1834 h 1852"/>
                    <a:gd name="T32" fmla="*/ 559 w 575"/>
                    <a:gd name="T33" fmla="*/ 1838 h 1852"/>
                    <a:gd name="T34" fmla="*/ 426 w 575"/>
                    <a:gd name="T35" fmla="*/ 1852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 h="1852">
                      <a:moveTo>
                        <a:pt x="426" y="1852"/>
                      </a:moveTo>
                      <a:cubicBezTo>
                        <a:pt x="349" y="1852"/>
                        <a:pt x="237" y="1844"/>
                        <a:pt x="147" y="1776"/>
                      </a:cubicBezTo>
                      <a:cubicBezTo>
                        <a:pt x="50" y="1702"/>
                        <a:pt x="0" y="1573"/>
                        <a:pt x="0" y="1391"/>
                      </a:cubicBezTo>
                      <a:cubicBezTo>
                        <a:pt x="0" y="580"/>
                        <a:pt x="0" y="580"/>
                        <a:pt x="0" y="580"/>
                      </a:cubicBezTo>
                      <a:cubicBezTo>
                        <a:pt x="0" y="344"/>
                        <a:pt x="0" y="344"/>
                        <a:pt x="0" y="344"/>
                      </a:cubicBezTo>
                      <a:cubicBezTo>
                        <a:pt x="0" y="0"/>
                        <a:pt x="0" y="0"/>
                        <a:pt x="0" y="0"/>
                      </a:cubicBezTo>
                      <a:cubicBezTo>
                        <a:pt x="250" y="0"/>
                        <a:pt x="250" y="0"/>
                        <a:pt x="250" y="0"/>
                      </a:cubicBezTo>
                      <a:cubicBezTo>
                        <a:pt x="250" y="344"/>
                        <a:pt x="250" y="344"/>
                        <a:pt x="250" y="344"/>
                      </a:cubicBezTo>
                      <a:cubicBezTo>
                        <a:pt x="575" y="344"/>
                        <a:pt x="575" y="344"/>
                        <a:pt x="575" y="344"/>
                      </a:cubicBezTo>
                      <a:cubicBezTo>
                        <a:pt x="575" y="580"/>
                        <a:pt x="575" y="580"/>
                        <a:pt x="575" y="580"/>
                      </a:cubicBezTo>
                      <a:cubicBezTo>
                        <a:pt x="250" y="580"/>
                        <a:pt x="250" y="580"/>
                        <a:pt x="250" y="580"/>
                      </a:cubicBezTo>
                      <a:cubicBezTo>
                        <a:pt x="250" y="1391"/>
                        <a:pt x="250" y="1391"/>
                        <a:pt x="250" y="1391"/>
                      </a:cubicBezTo>
                      <a:cubicBezTo>
                        <a:pt x="250" y="1579"/>
                        <a:pt x="316" y="1616"/>
                        <a:pt x="423" y="1616"/>
                      </a:cubicBezTo>
                      <a:cubicBezTo>
                        <a:pt x="462" y="1616"/>
                        <a:pt x="499" y="1616"/>
                        <a:pt x="550" y="1608"/>
                      </a:cubicBezTo>
                      <a:cubicBezTo>
                        <a:pt x="575" y="1604"/>
                        <a:pt x="575" y="1604"/>
                        <a:pt x="575" y="1604"/>
                      </a:cubicBezTo>
                      <a:cubicBezTo>
                        <a:pt x="575" y="1834"/>
                        <a:pt x="575" y="1834"/>
                        <a:pt x="575" y="1834"/>
                      </a:cubicBezTo>
                      <a:cubicBezTo>
                        <a:pt x="559" y="1838"/>
                        <a:pt x="559" y="1838"/>
                        <a:pt x="559" y="1838"/>
                      </a:cubicBezTo>
                      <a:cubicBezTo>
                        <a:pt x="507" y="1850"/>
                        <a:pt x="471" y="1852"/>
                        <a:pt x="426" y="1852"/>
                      </a:cubicBezTo>
                    </a:path>
                  </a:pathLst>
                </a:custGeom>
                <a:solidFill>
                  <a:srgbClr val="5658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32"/>
                <p:cNvSpPr>
                  <a:spLocks noEditPoints="1"/>
                </p:cNvSpPr>
                <p:nvPr/>
              </p:nvSpPr>
              <p:spPr bwMode="auto">
                <a:xfrm>
                  <a:off x="8930230" y="3169123"/>
                  <a:ext cx="773447" cy="790292"/>
                </a:xfrm>
                <a:custGeom>
                  <a:avLst/>
                  <a:gdLst>
                    <a:gd name="T0" fmla="*/ 762 w 1524"/>
                    <a:gd name="T1" fmla="*/ 1557 h 1557"/>
                    <a:gd name="T2" fmla="*/ 1300 w 1524"/>
                    <a:gd name="T3" fmla="*/ 1337 h 1557"/>
                    <a:gd name="T4" fmla="*/ 1524 w 1524"/>
                    <a:gd name="T5" fmla="*/ 779 h 1557"/>
                    <a:gd name="T6" fmla="*/ 1300 w 1524"/>
                    <a:gd name="T7" fmla="*/ 220 h 1557"/>
                    <a:gd name="T8" fmla="*/ 762 w 1524"/>
                    <a:gd name="T9" fmla="*/ 0 h 1557"/>
                    <a:gd name="T10" fmla="*/ 224 w 1524"/>
                    <a:gd name="T11" fmla="*/ 220 h 1557"/>
                    <a:gd name="T12" fmla="*/ 0 w 1524"/>
                    <a:gd name="T13" fmla="*/ 779 h 1557"/>
                    <a:gd name="T14" fmla="*/ 224 w 1524"/>
                    <a:gd name="T15" fmla="*/ 1337 h 1557"/>
                    <a:gd name="T16" fmla="*/ 762 w 1524"/>
                    <a:gd name="T17" fmla="*/ 1557 h 1557"/>
                    <a:gd name="T18" fmla="*/ 762 w 1524"/>
                    <a:gd name="T19" fmla="*/ 236 h 1557"/>
                    <a:gd name="T20" fmla="*/ 1129 w 1524"/>
                    <a:gd name="T21" fmla="*/ 390 h 1557"/>
                    <a:gd name="T22" fmla="*/ 1274 w 1524"/>
                    <a:gd name="T23" fmla="*/ 779 h 1557"/>
                    <a:gd name="T24" fmla="*/ 1129 w 1524"/>
                    <a:gd name="T25" fmla="*/ 1167 h 1557"/>
                    <a:gd name="T26" fmla="*/ 762 w 1524"/>
                    <a:gd name="T27" fmla="*/ 1321 h 1557"/>
                    <a:gd name="T28" fmla="*/ 395 w 1524"/>
                    <a:gd name="T29" fmla="*/ 1167 h 1557"/>
                    <a:gd name="T30" fmla="*/ 250 w 1524"/>
                    <a:gd name="T31" fmla="*/ 779 h 1557"/>
                    <a:gd name="T32" fmla="*/ 395 w 1524"/>
                    <a:gd name="T33" fmla="*/ 390 h 1557"/>
                    <a:gd name="T34" fmla="*/ 762 w 1524"/>
                    <a:gd name="T35" fmla="*/ 23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4" h="1557">
                      <a:moveTo>
                        <a:pt x="762" y="1557"/>
                      </a:moveTo>
                      <a:cubicBezTo>
                        <a:pt x="967" y="1557"/>
                        <a:pt x="1158" y="1479"/>
                        <a:pt x="1300" y="1337"/>
                      </a:cubicBezTo>
                      <a:cubicBezTo>
                        <a:pt x="1444" y="1192"/>
                        <a:pt x="1524" y="994"/>
                        <a:pt x="1524" y="779"/>
                      </a:cubicBezTo>
                      <a:cubicBezTo>
                        <a:pt x="1524" y="563"/>
                        <a:pt x="1444" y="365"/>
                        <a:pt x="1300" y="220"/>
                      </a:cubicBezTo>
                      <a:cubicBezTo>
                        <a:pt x="1158" y="78"/>
                        <a:pt x="967" y="0"/>
                        <a:pt x="762" y="0"/>
                      </a:cubicBezTo>
                      <a:cubicBezTo>
                        <a:pt x="557" y="0"/>
                        <a:pt x="366" y="78"/>
                        <a:pt x="224" y="220"/>
                      </a:cubicBezTo>
                      <a:cubicBezTo>
                        <a:pt x="79" y="365"/>
                        <a:pt x="0" y="563"/>
                        <a:pt x="0" y="779"/>
                      </a:cubicBezTo>
                      <a:cubicBezTo>
                        <a:pt x="0" y="994"/>
                        <a:pt x="79" y="1192"/>
                        <a:pt x="224" y="1337"/>
                      </a:cubicBezTo>
                      <a:cubicBezTo>
                        <a:pt x="366" y="1479"/>
                        <a:pt x="557" y="1557"/>
                        <a:pt x="762" y="1557"/>
                      </a:cubicBezTo>
                      <a:moveTo>
                        <a:pt x="762" y="236"/>
                      </a:moveTo>
                      <a:cubicBezTo>
                        <a:pt x="904" y="236"/>
                        <a:pt x="1035" y="291"/>
                        <a:pt x="1129" y="390"/>
                      </a:cubicBezTo>
                      <a:cubicBezTo>
                        <a:pt x="1222" y="490"/>
                        <a:pt x="1274" y="628"/>
                        <a:pt x="1274" y="779"/>
                      </a:cubicBezTo>
                      <a:cubicBezTo>
                        <a:pt x="1274" y="929"/>
                        <a:pt x="1222" y="1067"/>
                        <a:pt x="1129" y="1167"/>
                      </a:cubicBezTo>
                      <a:cubicBezTo>
                        <a:pt x="1035" y="1267"/>
                        <a:pt x="904" y="1321"/>
                        <a:pt x="762" y="1321"/>
                      </a:cubicBezTo>
                      <a:cubicBezTo>
                        <a:pt x="619" y="1321"/>
                        <a:pt x="489" y="1267"/>
                        <a:pt x="395" y="1167"/>
                      </a:cubicBezTo>
                      <a:cubicBezTo>
                        <a:pt x="301" y="1067"/>
                        <a:pt x="250" y="929"/>
                        <a:pt x="250" y="779"/>
                      </a:cubicBezTo>
                      <a:cubicBezTo>
                        <a:pt x="250" y="628"/>
                        <a:pt x="301" y="490"/>
                        <a:pt x="395" y="390"/>
                      </a:cubicBezTo>
                      <a:cubicBezTo>
                        <a:pt x="489" y="291"/>
                        <a:pt x="619" y="236"/>
                        <a:pt x="762" y="236"/>
                      </a:cubicBezTo>
                    </a:path>
                  </a:pathLst>
                </a:custGeom>
                <a:solidFill>
                  <a:srgbClr val="5658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33"/>
                <p:cNvSpPr>
                  <a:spLocks/>
                </p:cNvSpPr>
                <p:nvPr/>
              </p:nvSpPr>
              <p:spPr bwMode="auto">
                <a:xfrm>
                  <a:off x="6107359" y="3169123"/>
                  <a:ext cx="673783" cy="790292"/>
                </a:xfrm>
                <a:custGeom>
                  <a:avLst/>
                  <a:gdLst>
                    <a:gd name="T0" fmla="*/ 767 w 1326"/>
                    <a:gd name="T1" fmla="*/ 1557 h 1557"/>
                    <a:gd name="T2" fmla="*/ 225 w 1326"/>
                    <a:gd name="T3" fmla="*/ 1337 h 1557"/>
                    <a:gd name="T4" fmla="*/ 0 w 1326"/>
                    <a:gd name="T5" fmla="*/ 779 h 1557"/>
                    <a:gd name="T6" fmla="*/ 225 w 1326"/>
                    <a:gd name="T7" fmla="*/ 220 h 1557"/>
                    <a:gd name="T8" fmla="*/ 767 w 1326"/>
                    <a:gd name="T9" fmla="*/ 0 h 1557"/>
                    <a:gd name="T10" fmla="*/ 1313 w 1326"/>
                    <a:gd name="T11" fmla="*/ 220 h 1557"/>
                    <a:gd name="T12" fmla="*/ 1326 w 1326"/>
                    <a:gd name="T13" fmla="*/ 234 h 1557"/>
                    <a:gd name="T14" fmla="*/ 1174 w 1326"/>
                    <a:gd name="T15" fmla="*/ 415 h 1557"/>
                    <a:gd name="T16" fmla="*/ 1157 w 1326"/>
                    <a:gd name="T17" fmla="*/ 397 h 1557"/>
                    <a:gd name="T18" fmla="*/ 767 w 1326"/>
                    <a:gd name="T19" fmla="*/ 236 h 1557"/>
                    <a:gd name="T20" fmla="*/ 397 w 1326"/>
                    <a:gd name="T21" fmla="*/ 391 h 1557"/>
                    <a:gd name="T22" fmla="*/ 250 w 1326"/>
                    <a:gd name="T23" fmla="*/ 779 h 1557"/>
                    <a:gd name="T24" fmla="*/ 397 w 1326"/>
                    <a:gd name="T25" fmla="*/ 1167 h 1557"/>
                    <a:gd name="T26" fmla="*/ 767 w 1326"/>
                    <a:gd name="T27" fmla="*/ 1321 h 1557"/>
                    <a:gd name="T28" fmla="*/ 1157 w 1326"/>
                    <a:gd name="T29" fmla="*/ 1160 h 1557"/>
                    <a:gd name="T30" fmla="*/ 1174 w 1326"/>
                    <a:gd name="T31" fmla="*/ 1143 h 1557"/>
                    <a:gd name="T32" fmla="*/ 1326 w 1326"/>
                    <a:gd name="T33" fmla="*/ 1324 h 1557"/>
                    <a:gd name="T34" fmla="*/ 1313 w 1326"/>
                    <a:gd name="T35" fmla="*/ 1338 h 1557"/>
                    <a:gd name="T36" fmla="*/ 767 w 1326"/>
                    <a:gd name="T37"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6" h="1557">
                      <a:moveTo>
                        <a:pt x="767" y="1557"/>
                      </a:moveTo>
                      <a:cubicBezTo>
                        <a:pt x="560" y="1557"/>
                        <a:pt x="368" y="1479"/>
                        <a:pt x="225" y="1337"/>
                      </a:cubicBezTo>
                      <a:cubicBezTo>
                        <a:pt x="80" y="1192"/>
                        <a:pt x="0" y="994"/>
                        <a:pt x="0" y="779"/>
                      </a:cubicBezTo>
                      <a:cubicBezTo>
                        <a:pt x="0" y="563"/>
                        <a:pt x="80" y="365"/>
                        <a:pt x="225" y="220"/>
                      </a:cubicBezTo>
                      <a:cubicBezTo>
                        <a:pt x="368" y="78"/>
                        <a:pt x="560" y="0"/>
                        <a:pt x="767" y="0"/>
                      </a:cubicBezTo>
                      <a:cubicBezTo>
                        <a:pt x="985" y="0"/>
                        <a:pt x="1174" y="76"/>
                        <a:pt x="1313" y="220"/>
                      </a:cubicBezTo>
                      <a:cubicBezTo>
                        <a:pt x="1326" y="234"/>
                        <a:pt x="1326" y="234"/>
                        <a:pt x="1326" y="234"/>
                      </a:cubicBezTo>
                      <a:cubicBezTo>
                        <a:pt x="1174" y="415"/>
                        <a:pt x="1174" y="415"/>
                        <a:pt x="1174" y="415"/>
                      </a:cubicBezTo>
                      <a:cubicBezTo>
                        <a:pt x="1157" y="397"/>
                        <a:pt x="1157" y="397"/>
                        <a:pt x="1157" y="397"/>
                      </a:cubicBezTo>
                      <a:cubicBezTo>
                        <a:pt x="1057" y="292"/>
                        <a:pt x="922" y="236"/>
                        <a:pt x="767" y="236"/>
                      </a:cubicBezTo>
                      <a:cubicBezTo>
                        <a:pt x="623" y="236"/>
                        <a:pt x="491" y="291"/>
                        <a:pt x="397" y="391"/>
                      </a:cubicBezTo>
                      <a:cubicBezTo>
                        <a:pt x="302" y="490"/>
                        <a:pt x="250" y="628"/>
                        <a:pt x="250" y="779"/>
                      </a:cubicBezTo>
                      <a:cubicBezTo>
                        <a:pt x="250" y="929"/>
                        <a:pt x="302" y="1067"/>
                        <a:pt x="397" y="1167"/>
                      </a:cubicBezTo>
                      <a:cubicBezTo>
                        <a:pt x="491" y="1267"/>
                        <a:pt x="623" y="1321"/>
                        <a:pt x="767" y="1321"/>
                      </a:cubicBezTo>
                      <a:cubicBezTo>
                        <a:pt x="922" y="1321"/>
                        <a:pt x="1057" y="1266"/>
                        <a:pt x="1157" y="1160"/>
                      </a:cubicBezTo>
                      <a:cubicBezTo>
                        <a:pt x="1174" y="1143"/>
                        <a:pt x="1174" y="1143"/>
                        <a:pt x="1174" y="1143"/>
                      </a:cubicBezTo>
                      <a:cubicBezTo>
                        <a:pt x="1326" y="1324"/>
                        <a:pt x="1326" y="1324"/>
                        <a:pt x="1326" y="1324"/>
                      </a:cubicBezTo>
                      <a:cubicBezTo>
                        <a:pt x="1313" y="1338"/>
                        <a:pt x="1313" y="1338"/>
                        <a:pt x="1313" y="1338"/>
                      </a:cubicBezTo>
                      <a:cubicBezTo>
                        <a:pt x="1174" y="1481"/>
                        <a:pt x="985" y="1557"/>
                        <a:pt x="767" y="1557"/>
                      </a:cubicBezTo>
                    </a:path>
                  </a:pathLst>
                </a:custGeom>
                <a:solidFill>
                  <a:srgbClr val="56585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4" name="Freeform 36"/>
              <p:cNvSpPr>
                <a:spLocks/>
              </p:cNvSpPr>
              <p:nvPr/>
            </p:nvSpPr>
            <p:spPr bwMode="auto">
              <a:xfrm>
                <a:off x="7774972" y="2739586"/>
                <a:ext cx="2615121" cy="1163680"/>
              </a:xfrm>
              <a:custGeom>
                <a:avLst/>
                <a:gdLst>
                  <a:gd name="T0" fmla="*/ 5155 w 5155"/>
                  <a:gd name="T1" fmla="*/ 2121 h 2294"/>
                  <a:gd name="T2" fmla="*/ 4647 w 5155"/>
                  <a:gd name="T3" fmla="*/ 2121 h 2294"/>
                  <a:gd name="T4" fmla="*/ 4409 w 5155"/>
                  <a:gd name="T5" fmla="*/ 1883 h 2294"/>
                  <a:gd name="T6" fmla="*/ 4409 w 5155"/>
                  <a:gd name="T7" fmla="*/ 389 h 2294"/>
                  <a:gd name="T8" fmla="*/ 4020 w 5155"/>
                  <a:gd name="T9" fmla="*/ 0 h 2294"/>
                  <a:gd name="T10" fmla="*/ 0 w 5155"/>
                  <a:gd name="T11" fmla="*/ 0 h 2294"/>
                  <a:gd name="T12" fmla="*/ 0 w 5155"/>
                  <a:gd name="T13" fmla="*/ 173 h 2294"/>
                  <a:gd name="T14" fmla="*/ 3999 w 5155"/>
                  <a:gd name="T15" fmla="*/ 173 h 2294"/>
                  <a:gd name="T16" fmla="*/ 4236 w 5155"/>
                  <a:gd name="T17" fmla="*/ 410 h 2294"/>
                  <a:gd name="T18" fmla="*/ 4236 w 5155"/>
                  <a:gd name="T19" fmla="*/ 1905 h 2294"/>
                  <a:gd name="T20" fmla="*/ 4625 w 5155"/>
                  <a:gd name="T21" fmla="*/ 2294 h 2294"/>
                  <a:gd name="T22" fmla="*/ 5155 w 5155"/>
                  <a:gd name="T23" fmla="*/ 2294 h 2294"/>
                  <a:gd name="T24" fmla="*/ 5155 w 5155"/>
                  <a:gd name="T25" fmla="*/ 2121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5" h="2294">
                    <a:moveTo>
                      <a:pt x="5155" y="2121"/>
                    </a:moveTo>
                    <a:cubicBezTo>
                      <a:pt x="4647" y="2121"/>
                      <a:pt x="4647" y="2121"/>
                      <a:pt x="4647" y="2121"/>
                    </a:cubicBezTo>
                    <a:cubicBezTo>
                      <a:pt x="4516" y="2121"/>
                      <a:pt x="4409" y="2015"/>
                      <a:pt x="4409" y="1883"/>
                    </a:cubicBezTo>
                    <a:cubicBezTo>
                      <a:pt x="4409" y="389"/>
                      <a:pt x="4409" y="389"/>
                      <a:pt x="4409" y="389"/>
                    </a:cubicBezTo>
                    <a:cubicBezTo>
                      <a:pt x="4409" y="174"/>
                      <a:pt x="4235" y="0"/>
                      <a:pt x="4020" y="0"/>
                    </a:cubicBezTo>
                    <a:cubicBezTo>
                      <a:pt x="0" y="0"/>
                      <a:pt x="0" y="0"/>
                      <a:pt x="0" y="0"/>
                    </a:cubicBezTo>
                    <a:cubicBezTo>
                      <a:pt x="0" y="173"/>
                      <a:pt x="0" y="173"/>
                      <a:pt x="0" y="173"/>
                    </a:cubicBezTo>
                    <a:cubicBezTo>
                      <a:pt x="3999" y="173"/>
                      <a:pt x="3999" y="173"/>
                      <a:pt x="3999" y="173"/>
                    </a:cubicBezTo>
                    <a:cubicBezTo>
                      <a:pt x="4130" y="173"/>
                      <a:pt x="4236" y="279"/>
                      <a:pt x="4236" y="410"/>
                    </a:cubicBezTo>
                    <a:cubicBezTo>
                      <a:pt x="4236" y="1905"/>
                      <a:pt x="4236" y="1905"/>
                      <a:pt x="4236" y="1905"/>
                    </a:cubicBezTo>
                    <a:cubicBezTo>
                      <a:pt x="4236" y="2120"/>
                      <a:pt x="4411" y="2294"/>
                      <a:pt x="4625" y="2294"/>
                    </a:cubicBezTo>
                    <a:cubicBezTo>
                      <a:pt x="5155" y="2294"/>
                      <a:pt x="5155" y="2294"/>
                      <a:pt x="5155" y="2294"/>
                    </a:cubicBezTo>
                    <a:lnTo>
                      <a:pt x="5155" y="2121"/>
                    </a:lnTo>
                    <a:close/>
                  </a:path>
                </a:pathLst>
              </a:custGeom>
              <a:solidFill>
                <a:srgbClr val="F28B2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Oval 34"/>
              <p:cNvSpPr>
                <a:spLocks noChangeArrowheads="1"/>
              </p:cNvSpPr>
              <p:nvPr/>
            </p:nvSpPr>
            <p:spPr bwMode="auto">
              <a:xfrm>
                <a:off x="7400181" y="2686245"/>
                <a:ext cx="193713" cy="196520"/>
              </a:xfrm>
              <a:prstGeom prst="ellipse">
                <a:avLst/>
              </a:prstGeom>
              <a:solidFill>
                <a:srgbClr val="F28B2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0" name="Oval 35"/>
            <p:cNvSpPr>
              <a:spLocks noChangeArrowheads="1"/>
            </p:cNvSpPr>
            <p:nvPr/>
          </p:nvSpPr>
          <p:spPr bwMode="auto">
            <a:xfrm>
              <a:off x="10568364" y="3764298"/>
              <a:ext cx="193713" cy="195117"/>
            </a:xfrm>
            <a:prstGeom prst="ellipse">
              <a:avLst/>
            </a:prstGeom>
            <a:solidFill>
              <a:srgbClr val="F28B2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 name="Text Placeholder 5"/>
          <p:cNvSpPr>
            <a:spLocks noGrp="1"/>
          </p:cNvSpPr>
          <p:nvPr>
            <p:ph type="body" sz="quarter" idx="10" hasCustomPrompt="1"/>
          </p:nvPr>
        </p:nvSpPr>
        <p:spPr>
          <a:xfrm>
            <a:off x="2308294" y="2659592"/>
            <a:ext cx="9158219" cy="548107"/>
          </a:xfrm>
        </p:spPr>
        <p:txBody>
          <a:bodyPr vert="horz" lIns="91406" tIns="45718" rIns="91406" bIns="45718" rtlCol="0" anchor="t">
            <a:normAutofit/>
          </a:bodyPr>
          <a:lstStyle>
            <a:lvl1pPr marL="0" marR="0" indent="0" algn="r" defTabSz="914014" rtl="0" eaLnBrk="1" fontAlgn="auto" latinLnBrk="0" hangingPunct="1">
              <a:lnSpc>
                <a:spcPct val="90000"/>
              </a:lnSpc>
              <a:spcBef>
                <a:spcPts val="1000"/>
              </a:spcBef>
              <a:spcAft>
                <a:spcPts val="0"/>
              </a:spcAft>
              <a:buClrTx/>
              <a:buSzTx/>
              <a:buFont typeface="Arial" panose="020B0604020202020204" pitchFamily="34" charset="0"/>
              <a:buNone/>
              <a:tabLst>
                <a:tab pos="1348808" algn="l"/>
              </a:tabLst>
              <a:defRPr lang="en-US" sz="2400" i="0" dirty="0" smtClean="0">
                <a:solidFill>
                  <a:schemeClr val="bg1"/>
                </a:solidFill>
              </a:defRPr>
            </a:lvl1pPr>
          </a:lstStyle>
          <a:p>
            <a:r>
              <a:rPr lang="en-US" dirty="0" smtClean="0"/>
              <a:t>Click to add speaker title</a:t>
            </a:r>
          </a:p>
        </p:txBody>
      </p:sp>
      <p:sp>
        <p:nvSpPr>
          <p:cNvPr id="22" name="TextBox 21"/>
          <p:cNvSpPr txBox="1"/>
          <p:nvPr userDrawn="1"/>
        </p:nvSpPr>
        <p:spPr>
          <a:xfrm>
            <a:off x="550863" y="6352200"/>
            <a:ext cx="1356551"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bg2"/>
                </a:solidFill>
                <a:latin typeface="Arial" panose="020B0604020202020204" pitchFamily="34" charset="0"/>
                <a:cs typeface="Arial" panose="020B0604020202020204" pitchFamily="34" charset="0"/>
              </a:rPr>
              <a:t>Copyright © 2015</a:t>
            </a:r>
            <a:r>
              <a:rPr lang="en-GB" sz="800" baseline="0" dirty="0" smtClean="0">
                <a:solidFill>
                  <a:schemeClr val="bg2"/>
                </a:solidFill>
                <a:latin typeface="Arial" panose="020B0604020202020204" pitchFamily="34" charset="0"/>
                <a:cs typeface="Arial" panose="020B0604020202020204" pitchFamily="34" charset="0"/>
              </a:rPr>
              <a:t> </a:t>
            </a:r>
            <a:r>
              <a:rPr lang="en-GB" sz="800" dirty="0" smtClean="0">
                <a:solidFill>
                  <a:schemeClr val="bg2"/>
                </a:solidFill>
                <a:latin typeface="Arial" panose="020B0604020202020204" pitchFamily="34" charset="0"/>
                <a:cs typeface="Arial" panose="020B0604020202020204" pitchFamily="34" charset="0"/>
              </a:rPr>
              <a:t>Criteo</a:t>
            </a:r>
            <a:endParaRPr lang="en-GB"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26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par>
                                <p:cTn id="8" presetID="22" presetClass="entr" presetSubtype="2" fill="hold" grpId="0"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right)">
                                      <p:cBhvr>
                                        <p:cTn id="10" dur="500"/>
                                        <p:tgtEl>
                                          <p:spTgt spid="3">
                                            <p:txEl>
                                              <p:pRg st="0" end="0"/>
                                            </p:txEl>
                                          </p:spTgt>
                                        </p:tgtEl>
                                      </p:cBhvr>
                                    </p:animEffect>
                                  </p:childTnLst>
                                </p:cTn>
                              </p:par>
                              <p:par>
                                <p:cTn id="11" presetID="22" presetClass="entr" presetSubtype="2" fill="hold" grpId="0" nodeType="withEffect">
                                  <p:stCondLst>
                                    <p:cond delay="60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wipe(right)">
                                      <p:cBhvr>
                                        <p:cTn id="1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2" fill="hold" nodeType="withEffect">
                  <p:stCondLst>
                    <p:cond delay="300"/>
                  </p:stCondLst>
                  <p:childTnLst>
                    <p:set>
                      <p:cBhvr>
                        <p:cTn dur="1" fill="hold">
                          <p:stCondLst>
                            <p:cond delay="0"/>
                          </p:stCondLst>
                        </p:cTn>
                        <p:tgtEl>
                          <p:spTgt spid="3"/>
                        </p:tgtEl>
                        <p:attrNameLst>
                          <p:attrName>style.visibility</p:attrName>
                        </p:attrNameLst>
                      </p:cBhvr>
                      <p:to>
                        <p:strVal val="visible"/>
                      </p:to>
                    </p:set>
                    <p:animEffect transition="in" filter="wipe(right)">
                      <p:cBhvr>
                        <p:cTn dur="500"/>
                        <p:tgtEl>
                          <p:spTgt spid="3"/>
                        </p:tgtEl>
                      </p:cBhvr>
                    </p:animEffect>
                  </p:childTnLst>
                </p:cTn>
              </p:par>
            </p:tnLst>
          </p:tmpl>
        </p:tmplLst>
      </p:bldP>
      <p:bldP spid="6" grpId="0" build="p">
        <p:tmplLst>
          <p:tmpl lvl="1">
            <p:tnLst>
              <p:par>
                <p:cTn presetID="22" presetClass="entr" presetSubtype="2" fill="hold" nodeType="withEffect">
                  <p:stCondLst>
                    <p:cond delay="600"/>
                  </p:stCondLst>
                  <p:childTnLst>
                    <p:set>
                      <p:cBhvr>
                        <p:cTn dur="1" fill="hold">
                          <p:stCondLst>
                            <p:cond delay="0"/>
                          </p:stCondLst>
                        </p:cTn>
                        <p:tgtEl>
                          <p:spTgt spid="6"/>
                        </p:tgtEl>
                        <p:attrNameLst>
                          <p:attrName>style.visibility</p:attrName>
                        </p:attrNameLst>
                      </p:cBhvr>
                      <p:to>
                        <p:strVal val="visible"/>
                      </p:to>
                    </p:set>
                    <p:animEffect transition="in" filter="wipe(right)">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flip="none" rotWithShape="1">
          <a:gsLst>
            <a:gs pos="0">
              <a:srgbClr val="FF9C34"/>
            </a:gs>
            <a:gs pos="100000">
              <a:srgbClr val="FFC044"/>
            </a:gs>
          </a:gsLst>
          <a:lin ang="1200000" scaled="0"/>
          <a:tileRect/>
        </a:gradFill>
        <a:effectLst/>
      </p:bgPr>
    </p:bg>
    <p:spTree>
      <p:nvGrpSpPr>
        <p:cNvPr id="1" name=""/>
        <p:cNvGrpSpPr/>
        <p:nvPr/>
      </p:nvGrpSpPr>
      <p:grpSpPr>
        <a:xfrm>
          <a:off x="0" y="0"/>
          <a:ext cx="0" cy="0"/>
          <a:chOff x="0" y="0"/>
          <a:chExt cx="0" cy="0"/>
        </a:xfrm>
      </p:grpSpPr>
      <p:cxnSp>
        <p:nvCxnSpPr>
          <p:cNvPr id="12" name="Straight Connector 11"/>
          <p:cNvCxnSpPr/>
          <p:nvPr userDrawn="1"/>
        </p:nvCxnSpPr>
        <p:spPr>
          <a:xfrm>
            <a:off x="561905" y="6100579"/>
            <a:ext cx="11074510" cy="0"/>
          </a:xfrm>
          <a:prstGeom prst="line">
            <a:avLst/>
          </a:prstGeom>
          <a:ln cap="rnd">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4" name="Group 13"/>
          <p:cNvGrpSpPr/>
          <p:nvPr userDrawn="1"/>
        </p:nvGrpSpPr>
        <p:grpSpPr>
          <a:xfrm>
            <a:off x="10676223" y="6295987"/>
            <a:ext cx="960191" cy="262634"/>
            <a:chOff x="6107359" y="2686245"/>
            <a:chExt cx="4654718" cy="1273170"/>
          </a:xfrm>
          <a:solidFill>
            <a:schemeClr val="bg2"/>
          </a:solidFill>
        </p:grpSpPr>
        <p:grpSp>
          <p:nvGrpSpPr>
            <p:cNvPr id="15" name="Group 14"/>
            <p:cNvGrpSpPr/>
            <p:nvPr/>
          </p:nvGrpSpPr>
          <p:grpSpPr>
            <a:xfrm>
              <a:off x="6107359" y="2686245"/>
              <a:ext cx="4282734" cy="1273170"/>
              <a:chOff x="6107359" y="2686245"/>
              <a:chExt cx="4282734" cy="1273170"/>
            </a:xfrm>
            <a:grpFill/>
          </p:grpSpPr>
          <p:grpSp>
            <p:nvGrpSpPr>
              <p:cNvPr id="17" name="Group 16"/>
              <p:cNvGrpSpPr/>
              <p:nvPr/>
            </p:nvGrpSpPr>
            <p:grpSpPr>
              <a:xfrm>
                <a:off x="6107359" y="3018926"/>
                <a:ext cx="3596318" cy="940489"/>
                <a:chOff x="6107359" y="3018926"/>
                <a:chExt cx="3596318" cy="940489"/>
              </a:xfrm>
              <a:grpFill/>
            </p:grpSpPr>
            <p:sp>
              <p:nvSpPr>
                <p:cNvPr id="23" name="Freeform 28"/>
                <p:cNvSpPr>
                  <a:spLocks/>
                </p:cNvSpPr>
                <p:nvPr/>
              </p:nvSpPr>
              <p:spPr bwMode="auto">
                <a:xfrm>
                  <a:off x="6921514" y="3187372"/>
                  <a:ext cx="388829" cy="763621"/>
                </a:xfrm>
                <a:custGeom>
                  <a:avLst/>
                  <a:gdLst>
                    <a:gd name="T0" fmla="*/ 249 w 766"/>
                    <a:gd name="T1" fmla="*/ 1504 h 1504"/>
                    <a:gd name="T2" fmla="*/ 0 w 766"/>
                    <a:gd name="T3" fmla="*/ 1504 h 1504"/>
                    <a:gd name="T4" fmla="*/ 0 w 766"/>
                    <a:gd name="T5" fmla="*/ 16 h 1504"/>
                    <a:gd name="T6" fmla="*/ 249 w 766"/>
                    <a:gd name="T7" fmla="*/ 16 h 1504"/>
                    <a:gd name="T8" fmla="*/ 249 w 766"/>
                    <a:gd name="T9" fmla="*/ 199 h 1504"/>
                    <a:gd name="T10" fmla="*/ 659 w 766"/>
                    <a:gd name="T11" fmla="*/ 0 h 1504"/>
                    <a:gd name="T12" fmla="*/ 748 w 766"/>
                    <a:gd name="T13" fmla="*/ 6 h 1504"/>
                    <a:gd name="T14" fmla="*/ 766 w 766"/>
                    <a:gd name="T15" fmla="*/ 8 h 1504"/>
                    <a:gd name="T16" fmla="*/ 766 w 766"/>
                    <a:gd name="T17" fmla="*/ 274 h 1504"/>
                    <a:gd name="T18" fmla="*/ 740 w 766"/>
                    <a:gd name="T19" fmla="*/ 268 h 1504"/>
                    <a:gd name="T20" fmla="*/ 606 w 766"/>
                    <a:gd name="T21" fmla="*/ 254 h 1504"/>
                    <a:gd name="T22" fmla="*/ 249 w 766"/>
                    <a:gd name="T23" fmla="*/ 630 h 1504"/>
                    <a:gd name="T24" fmla="*/ 249 w 766"/>
                    <a:gd name="T25" fmla="*/ 1504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6" h="1504">
                      <a:moveTo>
                        <a:pt x="249" y="1504"/>
                      </a:moveTo>
                      <a:cubicBezTo>
                        <a:pt x="0" y="1504"/>
                        <a:pt x="0" y="1504"/>
                        <a:pt x="0" y="1504"/>
                      </a:cubicBezTo>
                      <a:cubicBezTo>
                        <a:pt x="0" y="16"/>
                        <a:pt x="0" y="16"/>
                        <a:pt x="0" y="16"/>
                      </a:cubicBezTo>
                      <a:cubicBezTo>
                        <a:pt x="249" y="16"/>
                        <a:pt x="249" y="16"/>
                        <a:pt x="249" y="16"/>
                      </a:cubicBezTo>
                      <a:cubicBezTo>
                        <a:pt x="249" y="199"/>
                        <a:pt x="249" y="199"/>
                        <a:pt x="249" y="199"/>
                      </a:cubicBezTo>
                      <a:cubicBezTo>
                        <a:pt x="338" y="73"/>
                        <a:pt x="486" y="0"/>
                        <a:pt x="659" y="0"/>
                      </a:cubicBezTo>
                      <a:cubicBezTo>
                        <a:pt x="691" y="0"/>
                        <a:pt x="728" y="3"/>
                        <a:pt x="748" y="6"/>
                      </a:cubicBezTo>
                      <a:cubicBezTo>
                        <a:pt x="766" y="8"/>
                        <a:pt x="766" y="8"/>
                        <a:pt x="766" y="8"/>
                      </a:cubicBezTo>
                      <a:cubicBezTo>
                        <a:pt x="766" y="274"/>
                        <a:pt x="766" y="274"/>
                        <a:pt x="766" y="274"/>
                      </a:cubicBezTo>
                      <a:cubicBezTo>
                        <a:pt x="740" y="268"/>
                        <a:pt x="740" y="268"/>
                        <a:pt x="740" y="268"/>
                      </a:cubicBezTo>
                      <a:cubicBezTo>
                        <a:pt x="705" y="259"/>
                        <a:pt x="658" y="254"/>
                        <a:pt x="606" y="254"/>
                      </a:cubicBezTo>
                      <a:cubicBezTo>
                        <a:pt x="396" y="254"/>
                        <a:pt x="249" y="409"/>
                        <a:pt x="249" y="630"/>
                      </a:cubicBezTo>
                      <a:lnTo>
                        <a:pt x="249" y="15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9"/>
                <p:cNvSpPr>
                  <a:spLocks noEditPoints="1"/>
                </p:cNvSpPr>
                <p:nvPr/>
              </p:nvSpPr>
              <p:spPr bwMode="auto">
                <a:xfrm>
                  <a:off x="8149764" y="3169123"/>
                  <a:ext cx="699050" cy="779062"/>
                </a:xfrm>
                <a:custGeom>
                  <a:avLst/>
                  <a:gdLst>
                    <a:gd name="T0" fmla="*/ 728 w 1379"/>
                    <a:gd name="T1" fmla="*/ 1536 h 1536"/>
                    <a:gd name="T2" fmla="*/ 1304 w 1379"/>
                    <a:gd name="T3" fmla="*/ 1289 h 1536"/>
                    <a:gd name="T4" fmla="*/ 1317 w 1379"/>
                    <a:gd name="T5" fmla="*/ 1274 h 1536"/>
                    <a:gd name="T6" fmla="*/ 1157 w 1379"/>
                    <a:gd name="T7" fmla="*/ 1109 h 1536"/>
                    <a:gd name="T8" fmla="*/ 1142 w 1379"/>
                    <a:gd name="T9" fmla="*/ 1126 h 1536"/>
                    <a:gd name="T10" fmla="*/ 728 w 1379"/>
                    <a:gd name="T11" fmla="*/ 1315 h 1536"/>
                    <a:gd name="T12" fmla="*/ 251 w 1379"/>
                    <a:gd name="T13" fmla="*/ 848 h 1536"/>
                    <a:gd name="T14" fmla="*/ 1375 w 1379"/>
                    <a:gd name="T15" fmla="*/ 848 h 1536"/>
                    <a:gd name="T16" fmla="*/ 1376 w 1379"/>
                    <a:gd name="T17" fmla="*/ 828 h 1536"/>
                    <a:gd name="T18" fmla="*/ 1379 w 1379"/>
                    <a:gd name="T19" fmla="*/ 739 h 1536"/>
                    <a:gd name="T20" fmla="*/ 1202 w 1379"/>
                    <a:gd name="T21" fmla="*/ 217 h 1536"/>
                    <a:gd name="T22" fmla="*/ 722 w 1379"/>
                    <a:gd name="T23" fmla="*/ 0 h 1536"/>
                    <a:gd name="T24" fmla="*/ 0 w 1379"/>
                    <a:gd name="T25" fmla="*/ 788 h 1536"/>
                    <a:gd name="T26" fmla="*/ 0 w 1379"/>
                    <a:gd name="T27" fmla="*/ 799 h 1536"/>
                    <a:gd name="T28" fmla="*/ 728 w 1379"/>
                    <a:gd name="T29" fmla="*/ 1536 h 1536"/>
                    <a:gd name="T30" fmla="*/ 266 w 1379"/>
                    <a:gd name="T31" fmla="*/ 627 h 1536"/>
                    <a:gd name="T32" fmla="*/ 722 w 1379"/>
                    <a:gd name="T33" fmla="*/ 236 h 1536"/>
                    <a:gd name="T34" fmla="*/ 1125 w 1379"/>
                    <a:gd name="T35" fmla="*/ 627 h 1536"/>
                    <a:gd name="T36" fmla="*/ 266 w 1379"/>
                    <a:gd name="T37" fmla="*/ 62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9" h="1536">
                      <a:moveTo>
                        <a:pt x="728" y="1536"/>
                      </a:moveTo>
                      <a:cubicBezTo>
                        <a:pt x="974" y="1536"/>
                        <a:pt x="1151" y="1460"/>
                        <a:pt x="1304" y="1289"/>
                      </a:cubicBezTo>
                      <a:cubicBezTo>
                        <a:pt x="1317" y="1274"/>
                        <a:pt x="1317" y="1274"/>
                        <a:pt x="1317" y="1274"/>
                      </a:cubicBezTo>
                      <a:cubicBezTo>
                        <a:pt x="1157" y="1109"/>
                        <a:pt x="1157" y="1109"/>
                        <a:pt x="1157" y="1109"/>
                      </a:cubicBezTo>
                      <a:cubicBezTo>
                        <a:pt x="1142" y="1126"/>
                        <a:pt x="1142" y="1126"/>
                        <a:pt x="1142" y="1126"/>
                      </a:cubicBezTo>
                      <a:cubicBezTo>
                        <a:pt x="1029" y="1245"/>
                        <a:pt x="925" y="1315"/>
                        <a:pt x="728" y="1315"/>
                      </a:cubicBezTo>
                      <a:cubicBezTo>
                        <a:pt x="451" y="1315"/>
                        <a:pt x="269" y="1137"/>
                        <a:pt x="251" y="848"/>
                      </a:cubicBezTo>
                      <a:cubicBezTo>
                        <a:pt x="1375" y="848"/>
                        <a:pt x="1375" y="848"/>
                        <a:pt x="1375" y="848"/>
                      </a:cubicBezTo>
                      <a:cubicBezTo>
                        <a:pt x="1376" y="828"/>
                        <a:pt x="1376" y="828"/>
                        <a:pt x="1376" y="828"/>
                      </a:cubicBezTo>
                      <a:cubicBezTo>
                        <a:pt x="1379" y="787"/>
                        <a:pt x="1379" y="741"/>
                        <a:pt x="1379" y="739"/>
                      </a:cubicBezTo>
                      <a:cubicBezTo>
                        <a:pt x="1379" y="536"/>
                        <a:pt x="1316" y="351"/>
                        <a:pt x="1202" y="217"/>
                      </a:cubicBezTo>
                      <a:cubicBezTo>
                        <a:pt x="1081" y="75"/>
                        <a:pt x="915" y="0"/>
                        <a:pt x="722" y="0"/>
                      </a:cubicBezTo>
                      <a:cubicBezTo>
                        <a:pt x="297" y="0"/>
                        <a:pt x="0" y="324"/>
                        <a:pt x="0" y="788"/>
                      </a:cubicBezTo>
                      <a:cubicBezTo>
                        <a:pt x="0" y="799"/>
                        <a:pt x="0" y="799"/>
                        <a:pt x="0" y="799"/>
                      </a:cubicBezTo>
                      <a:cubicBezTo>
                        <a:pt x="0" y="1240"/>
                        <a:pt x="292" y="1536"/>
                        <a:pt x="728" y="1536"/>
                      </a:cubicBezTo>
                      <a:moveTo>
                        <a:pt x="266" y="627"/>
                      </a:moveTo>
                      <a:cubicBezTo>
                        <a:pt x="291" y="409"/>
                        <a:pt x="491" y="236"/>
                        <a:pt x="722" y="236"/>
                      </a:cubicBezTo>
                      <a:cubicBezTo>
                        <a:pt x="938" y="236"/>
                        <a:pt x="1114" y="409"/>
                        <a:pt x="1125" y="627"/>
                      </a:cubicBezTo>
                      <a:lnTo>
                        <a:pt x="266" y="6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30"/>
                <p:cNvSpPr>
                  <a:spLocks noChangeArrowheads="1"/>
                </p:cNvSpPr>
                <p:nvPr/>
              </p:nvSpPr>
              <p:spPr bwMode="auto">
                <a:xfrm>
                  <a:off x="7433870" y="3194390"/>
                  <a:ext cx="126334" cy="7566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31"/>
                <p:cNvSpPr>
                  <a:spLocks/>
                </p:cNvSpPr>
                <p:nvPr/>
              </p:nvSpPr>
              <p:spPr bwMode="auto">
                <a:xfrm>
                  <a:off x="7779184" y="3018926"/>
                  <a:ext cx="290569" cy="940489"/>
                </a:xfrm>
                <a:custGeom>
                  <a:avLst/>
                  <a:gdLst>
                    <a:gd name="T0" fmla="*/ 426 w 575"/>
                    <a:gd name="T1" fmla="*/ 1852 h 1852"/>
                    <a:gd name="T2" fmla="*/ 147 w 575"/>
                    <a:gd name="T3" fmla="*/ 1776 h 1852"/>
                    <a:gd name="T4" fmla="*/ 0 w 575"/>
                    <a:gd name="T5" fmla="*/ 1391 h 1852"/>
                    <a:gd name="T6" fmla="*/ 0 w 575"/>
                    <a:gd name="T7" fmla="*/ 580 h 1852"/>
                    <a:gd name="T8" fmla="*/ 0 w 575"/>
                    <a:gd name="T9" fmla="*/ 344 h 1852"/>
                    <a:gd name="T10" fmla="*/ 0 w 575"/>
                    <a:gd name="T11" fmla="*/ 0 h 1852"/>
                    <a:gd name="T12" fmla="*/ 250 w 575"/>
                    <a:gd name="T13" fmla="*/ 0 h 1852"/>
                    <a:gd name="T14" fmla="*/ 250 w 575"/>
                    <a:gd name="T15" fmla="*/ 344 h 1852"/>
                    <a:gd name="T16" fmla="*/ 575 w 575"/>
                    <a:gd name="T17" fmla="*/ 344 h 1852"/>
                    <a:gd name="T18" fmla="*/ 575 w 575"/>
                    <a:gd name="T19" fmla="*/ 580 h 1852"/>
                    <a:gd name="T20" fmla="*/ 250 w 575"/>
                    <a:gd name="T21" fmla="*/ 580 h 1852"/>
                    <a:gd name="T22" fmla="*/ 250 w 575"/>
                    <a:gd name="T23" fmla="*/ 1391 h 1852"/>
                    <a:gd name="T24" fmla="*/ 423 w 575"/>
                    <a:gd name="T25" fmla="*/ 1616 h 1852"/>
                    <a:gd name="T26" fmla="*/ 550 w 575"/>
                    <a:gd name="T27" fmla="*/ 1608 h 1852"/>
                    <a:gd name="T28" fmla="*/ 575 w 575"/>
                    <a:gd name="T29" fmla="*/ 1604 h 1852"/>
                    <a:gd name="T30" fmla="*/ 575 w 575"/>
                    <a:gd name="T31" fmla="*/ 1834 h 1852"/>
                    <a:gd name="T32" fmla="*/ 559 w 575"/>
                    <a:gd name="T33" fmla="*/ 1838 h 1852"/>
                    <a:gd name="T34" fmla="*/ 426 w 575"/>
                    <a:gd name="T35" fmla="*/ 1852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 h="1852">
                      <a:moveTo>
                        <a:pt x="426" y="1852"/>
                      </a:moveTo>
                      <a:cubicBezTo>
                        <a:pt x="349" y="1852"/>
                        <a:pt x="237" y="1844"/>
                        <a:pt x="147" y="1776"/>
                      </a:cubicBezTo>
                      <a:cubicBezTo>
                        <a:pt x="50" y="1702"/>
                        <a:pt x="0" y="1573"/>
                        <a:pt x="0" y="1391"/>
                      </a:cubicBezTo>
                      <a:cubicBezTo>
                        <a:pt x="0" y="580"/>
                        <a:pt x="0" y="580"/>
                        <a:pt x="0" y="580"/>
                      </a:cubicBezTo>
                      <a:cubicBezTo>
                        <a:pt x="0" y="344"/>
                        <a:pt x="0" y="344"/>
                        <a:pt x="0" y="344"/>
                      </a:cubicBezTo>
                      <a:cubicBezTo>
                        <a:pt x="0" y="0"/>
                        <a:pt x="0" y="0"/>
                        <a:pt x="0" y="0"/>
                      </a:cubicBezTo>
                      <a:cubicBezTo>
                        <a:pt x="250" y="0"/>
                        <a:pt x="250" y="0"/>
                        <a:pt x="250" y="0"/>
                      </a:cubicBezTo>
                      <a:cubicBezTo>
                        <a:pt x="250" y="344"/>
                        <a:pt x="250" y="344"/>
                        <a:pt x="250" y="344"/>
                      </a:cubicBezTo>
                      <a:cubicBezTo>
                        <a:pt x="575" y="344"/>
                        <a:pt x="575" y="344"/>
                        <a:pt x="575" y="344"/>
                      </a:cubicBezTo>
                      <a:cubicBezTo>
                        <a:pt x="575" y="580"/>
                        <a:pt x="575" y="580"/>
                        <a:pt x="575" y="580"/>
                      </a:cubicBezTo>
                      <a:cubicBezTo>
                        <a:pt x="250" y="580"/>
                        <a:pt x="250" y="580"/>
                        <a:pt x="250" y="580"/>
                      </a:cubicBezTo>
                      <a:cubicBezTo>
                        <a:pt x="250" y="1391"/>
                        <a:pt x="250" y="1391"/>
                        <a:pt x="250" y="1391"/>
                      </a:cubicBezTo>
                      <a:cubicBezTo>
                        <a:pt x="250" y="1579"/>
                        <a:pt x="316" y="1616"/>
                        <a:pt x="423" y="1616"/>
                      </a:cubicBezTo>
                      <a:cubicBezTo>
                        <a:pt x="462" y="1616"/>
                        <a:pt x="499" y="1616"/>
                        <a:pt x="550" y="1608"/>
                      </a:cubicBezTo>
                      <a:cubicBezTo>
                        <a:pt x="575" y="1604"/>
                        <a:pt x="575" y="1604"/>
                        <a:pt x="575" y="1604"/>
                      </a:cubicBezTo>
                      <a:cubicBezTo>
                        <a:pt x="575" y="1834"/>
                        <a:pt x="575" y="1834"/>
                        <a:pt x="575" y="1834"/>
                      </a:cubicBezTo>
                      <a:cubicBezTo>
                        <a:pt x="559" y="1838"/>
                        <a:pt x="559" y="1838"/>
                        <a:pt x="559" y="1838"/>
                      </a:cubicBezTo>
                      <a:cubicBezTo>
                        <a:pt x="507" y="1850"/>
                        <a:pt x="471" y="1852"/>
                        <a:pt x="426" y="185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32"/>
                <p:cNvSpPr>
                  <a:spLocks noEditPoints="1"/>
                </p:cNvSpPr>
                <p:nvPr/>
              </p:nvSpPr>
              <p:spPr bwMode="auto">
                <a:xfrm>
                  <a:off x="8930230" y="3169123"/>
                  <a:ext cx="773447" cy="790292"/>
                </a:xfrm>
                <a:custGeom>
                  <a:avLst/>
                  <a:gdLst>
                    <a:gd name="T0" fmla="*/ 762 w 1524"/>
                    <a:gd name="T1" fmla="*/ 1557 h 1557"/>
                    <a:gd name="T2" fmla="*/ 1300 w 1524"/>
                    <a:gd name="T3" fmla="*/ 1337 h 1557"/>
                    <a:gd name="T4" fmla="*/ 1524 w 1524"/>
                    <a:gd name="T5" fmla="*/ 779 h 1557"/>
                    <a:gd name="T6" fmla="*/ 1300 w 1524"/>
                    <a:gd name="T7" fmla="*/ 220 h 1557"/>
                    <a:gd name="T8" fmla="*/ 762 w 1524"/>
                    <a:gd name="T9" fmla="*/ 0 h 1557"/>
                    <a:gd name="T10" fmla="*/ 224 w 1524"/>
                    <a:gd name="T11" fmla="*/ 220 h 1557"/>
                    <a:gd name="T12" fmla="*/ 0 w 1524"/>
                    <a:gd name="T13" fmla="*/ 779 h 1557"/>
                    <a:gd name="T14" fmla="*/ 224 w 1524"/>
                    <a:gd name="T15" fmla="*/ 1337 h 1557"/>
                    <a:gd name="T16" fmla="*/ 762 w 1524"/>
                    <a:gd name="T17" fmla="*/ 1557 h 1557"/>
                    <a:gd name="T18" fmla="*/ 762 w 1524"/>
                    <a:gd name="T19" fmla="*/ 236 h 1557"/>
                    <a:gd name="T20" fmla="*/ 1129 w 1524"/>
                    <a:gd name="T21" fmla="*/ 390 h 1557"/>
                    <a:gd name="T22" fmla="*/ 1274 w 1524"/>
                    <a:gd name="T23" fmla="*/ 779 h 1557"/>
                    <a:gd name="T24" fmla="*/ 1129 w 1524"/>
                    <a:gd name="T25" fmla="*/ 1167 h 1557"/>
                    <a:gd name="T26" fmla="*/ 762 w 1524"/>
                    <a:gd name="T27" fmla="*/ 1321 h 1557"/>
                    <a:gd name="T28" fmla="*/ 395 w 1524"/>
                    <a:gd name="T29" fmla="*/ 1167 h 1557"/>
                    <a:gd name="T30" fmla="*/ 250 w 1524"/>
                    <a:gd name="T31" fmla="*/ 779 h 1557"/>
                    <a:gd name="T32" fmla="*/ 395 w 1524"/>
                    <a:gd name="T33" fmla="*/ 390 h 1557"/>
                    <a:gd name="T34" fmla="*/ 762 w 1524"/>
                    <a:gd name="T35" fmla="*/ 23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4" h="1557">
                      <a:moveTo>
                        <a:pt x="762" y="1557"/>
                      </a:moveTo>
                      <a:cubicBezTo>
                        <a:pt x="967" y="1557"/>
                        <a:pt x="1158" y="1479"/>
                        <a:pt x="1300" y="1337"/>
                      </a:cubicBezTo>
                      <a:cubicBezTo>
                        <a:pt x="1444" y="1192"/>
                        <a:pt x="1524" y="994"/>
                        <a:pt x="1524" y="779"/>
                      </a:cubicBezTo>
                      <a:cubicBezTo>
                        <a:pt x="1524" y="563"/>
                        <a:pt x="1444" y="365"/>
                        <a:pt x="1300" y="220"/>
                      </a:cubicBezTo>
                      <a:cubicBezTo>
                        <a:pt x="1158" y="78"/>
                        <a:pt x="967" y="0"/>
                        <a:pt x="762" y="0"/>
                      </a:cubicBezTo>
                      <a:cubicBezTo>
                        <a:pt x="557" y="0"/>
                        <a:pt x="366" y="78"/>
                        <a:pt x="224" y="220"/>
                      </a:cubicBezTo>
                      <a:cubicBezTo>
                        <a:pt x="79" y="365"/>
                        <a:pt x="0" y="563"/>
                        <a:pt x="0" y="779"/>
                      </a:cubicBezTo>
                      <a:cubicBezTo>
                        <a:pt x="0" y="994"/>
                        <a:pt x="79" y="1192"/>
                        <a:pt x="224" y="1337"/>
                      </a:cubicBezTo>
                      <a:cubicBezTo>
                        <a:pt x="366" y="1479"/>
                        <a:pt x="557" y="1557"/>
                        <a:pt x="762" y="1557"/>
                      </a:cubicBezTo>
                      <a:moveTo>
                        <a:pt x="762" y="236"/>
                      </a:moveTo>
                      <a:cubicBezTo>
                        <a:pt x="904" y="236"/>
                        <a:pt x="1035" y="291"/>
                        <a:pt x="1129" y="390"/>
                      </a:cubicBezTo>
                      <a:cubicBezTo>
                        <a:pt x="1222" y="490"/>
                        <a:pt x="1274" y="628"/>
                        <a:pt x="1274" y="779"/>
                      </a:cubicBezTo>
                      <a:cubicBezTo>
                        <a:pt x="1274" y="929"/>
                        <a:pt x="1222" y="1067"/>
                        <a:pt x="1129" y="1167"/>
                      </a:cubicBezTo>
                      <a:cubicBezTo>
                        <a:pt x="1035" y="1267"/>
                        <a:pt x="904" y="1321"/>
                        <a:pt x="762" y="1321"/>
                      </a:cubicBezTo>
                      <a:cubicBezTo>
                        <a:pt x="619" y="1321"/>
                        <a:pt x="489" y="1267"/>
                        <a:pt x="395" y="1167"/>
                      </a:cubicBezTo>
                      <a:cubicBezTo>
                        <a:pt x="301" y="1067"/>
                        <a:pt x="250" y="929"/>
                        <a:pt x="250" y="779"/>
                      </a:cubicBezTo>
                      <a:cubicBezTo>
                        <a:pt x="250" y="628"/>
                        <a:pt x="301" y="490"/>
                        <a:pt x="395" y="390"/>
                      </a:cubicBezTo>
                      <a:cubicBezTo>
                        <a:pt x="489" y="291"/>
                        <a:pt x="619" y="236"/>
                        <a:pt x="762" y="2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33"/>
                <p:cNvSpPr>
                  <a:spLocks/>
                </p:cNvSpPr>
                <p:nvPr/>
              </p:nvSpPr>
              <p:spPr bwMode="auto">
                <a:xfrm>
                  <a:off x="6107359" y="3169123"/>
                  <a:ext cx="673783" cy="790292"/>
                </a:xfrm>
                <a:custGeom>
                  <a:avLst/>
                  <a:gdLst>
                    <a:gd name="T0" fmla="*/ 767 w 1326"/>
                    <a:gd name="T1" fmla="*/ 1557 h 1557"/>
                    <a:gd name="T2" fmla="*/ 225 w 1326"/>
                    <a:gd name="T3" fmla="*/ 1337 h 1557"/>
                    <a:gd name="T4" fmla="*/ 0 w 1326"/>
                    <a:gd name="T5" fmla="*/ 779 h 1557"/>
                    <a:gd name="T6" fmla="*/ 225 w 1326"/>
                    <a:gd name="T7" fmla="*/ 220 h 1557"/>
                    <a:gd name="T8" fmla="*/ 767 w 1326"/>
                    <a:gd name="T9" fmla="*/ 0 h 1557"/>
                    <a:gd name="T10" fmla="*/ 1313 w 1326"/>
                    <a:gd name="T11" fmla="*/ 220 h 1557"/>
                    <a:gd name="T12" fmla="*/ 1326 w 1326"/>
                    <a:gd name="T13" fmla="*/ 234 h 1557"/>
                    <a:gd name="T14" fmla="*/ 1174 w 1326"/>
                    <a:gd name="T15" fmla="*/ 415 h 1557"/>
                    <a:gd name="T16" fmla="*/ 1157 w 1326"/>
                    <a:gd name="T17" fmla="*/ 397 h 1557"/>
                    <a:gd name="T18" fmla="*/ 767 w 1326"/>
                    <a:gd name="T19" fmla="*/ 236 h 1557"/>
                    <a:gd name="T20" fmla="*/ 397 w 1326"/>
                    <a:gd name="T21" fmla="*/ 391 h 1557"/>
                    <a:gd name="T22" fmla="*/ 250 w 1326"/>
                    <a:gd name="T23" fmla="*/ 779 h 1557"/>
                    <a:gd name="T24" fmla="*/ 397 w 1326"/>
                    <a:gd name="T25" fmla="*/ 1167 h 1557"/>
                    <a:gd name="T26" fmla="*/ 767 w 1326"/>
                    <a:gd name="T27" fmla="*/ 1321 h 1557"/>
                    <a:gd name="T28" fmla="*/ 1157 w 1326"/>
                    <a:gd name="T29" fmla="*/ 1160 h 1557"/>
                    <a:gd name="T30" fmla="*/ 1174 w 1326"/>
                    <a:gd name="T31" fmla="*/ 1143 h 1557"/>
                    <a:gd name="T32" fmla="*/ 1326 w 1326"/>
                    <a:gd name="T33" fmla="*/ 1324 h 1557"/>
                    <a:gd name="T34" fmla="*/ 1313 w 1326"/>
                    <a:gd name="T35" fmla="*/ 1338 h 1557"/>
                    <a:gd name="T36" fmla="*/ 767 w 1326"/>
                    <a:gd name="T37"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6" h="1557">
                      <a:moveTo>
                        <a:pt x="767" y="1557"/>
                      </a:moveTo>
                      <a:cubicBezTo>
                        <a:pt x="560" y="1557"/>
                        <a:pt x="368" y="1479"/>
                        <a:pt x="225" y="1337"/>
                      </a:cubicBezTo>
                      <a:cubicBezTo>
                        <a:pt x="80" y="1192"/>
                        <a:pt x="0" y="994"/>
                        <a:pt x="0" y="779"/>
                      </a:cubicBezTo>
                      <a:cubicBezTo>
                        <a:pt x="0" y="563"/>
                        <a:pt x="80" y="365"/>
                        <a:pt x="225" y="220"/>
                      </a:cubicBezTo>
                      <a:cubicBezTo>
                        <a:pt x="368" y="78"/>
                        <a:pt x="560" y="0"/>
                        <a:pt x="767" y="0"/>
                      </a:cubicBezTo>
                      <a:cubicBezTo>
                        <a:pt x="985" y="0"/>
                        <a:pt x="1174" y="76"/>
                        <a:pt x="1313" y="220"/>
                      </a:cubicBezTo>
                      <a:cubicBezTo>
                        <a:pt x="1326" y="234"/>
                        <a:pt x="1326" y="234"/>
                        <a:pt x="1326" y="234"/>
                      </a:cubicBezTo>
                      <a:cubicBezTo>
                        <a:pt x="1174" y="415"/>
                        <a:pt x="1174" y="415"/>
                        <a:pt x="1174" y="415"/>
                      </a:cubicBezTo>
                      <a:cubicBezTo>
                        <a:pt x="1157" y="397"/>
                        <a:pt x="1157" y="397"/>
                        <a:pt x="1157" y="397"/>
                      </a:cubicBezTo>
                      <a:cubicBezTo>
                        <a:pt x="1057" y="292"/>
                        <a:pt x="922" y="236"/>
                        <a:pt x="767" y="236"/>
                      </a:cubicBezTo>
                      <a:cubicBezTo>
                        <a:pt x="623" y="236"/>
                        <a:pt x="491" y="291"/>
                        <a:pt x="397" y="391"/>
                      </a:cubicBezTo>
                      <a:cubicBezTo>
                        <a:pt x="302" y="490"/>
                        <a:pt x="250" y="628"/>
                        <a:pt x="250" y="779"/>
                      </a:cubicBezTo>
                      <a:cubicBezTo>
                        <a:pt x="250" y="929"/>
                        <a:pt x="302" y="1067"/>
                        <a:pt x="397" y="1167"/>
                      </a:cubicBezTo>
                      <a:cubicBezTo>
                        <a:pt x="491" y="1267"/>
                        <a:pt x="623" y="1321"/>
                        <a:pt x="767" y="1321"/>
                      </a:cubicBezTo>
                      <a:cubicBezTo>
                        <a:pt x="922" y="1321"/>
                        <a:pt x="1057" y="1266"/>
                        <a:pt x="1157" y="1160"/>
                      </a:cubicBezTo>
                      <a:cubicBezTo>
                        <a:pt x="1174" y="1143"/>
                        <a:pt x="1174" y="1143"/>
                        <a:pt x="1174" y="1143"/>
                      </a:cubicBezTo>
                      <a:cubicBezTo>
                        <a:pt x="1326" y="1324"/>
                        <a:pt x="1326" y="1324"/>
                        <a:pt x="1326" y="1324"/>
                      </a:cubicBezTo>
                      <a:cubicBezTo>
                        <a:pt x="1313" y="1338"/>
                        <a:pt x="1313" y="1338"/>
                        <a:pt x="1313" y="1338"/>
                      </a:cubicBezTo>
                      <a:cubicBezTo>
                        <a:pt x="1174" y="1481"/>
                        <a:pt x="985" y="1557"/>
                        <a:pt x="767" y="1557"/>
                      </a:cubicBezTo>
                    </a:path>
                  </a:pathLst>
                </a:cu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Freeform 36"/>
              <p:cNvSpPr>
                <a:spLocks/>
              </p:cNvSpPr>
              <p:nvPr/>
            </p:nvSpPr>
            <p:spPr bwMode="auto">
              <a:xfrm>
                <a:off x="7774972" y="2739586"/>
                <a:ext cx="2615121" cy="1163680"/>
              </a:xfrm>
              <a:custGeom>
                <a:avLst/>
                <a:gdLst>
                  <a:gd name="T0" fmla="*/ 5155 w 5155"/>
                  <a:gd name="T1" fmla="*/ 2121 h 2294"/>
                  <a:gd name="T2" fmla="*/ 4647 w 5155"/>
                  <a:gd name="T3" fmla="*/ 2121 h 2294"/>
                  <a:gd name="T4" fmla="*/ 4409 w 5155"/>
                  <a:gd name="T5" fmla="*/ 1883 h 2294"/>
                  <a:gd name="T6" fmla="*/ 4409 w 5155"/>
                  <a:gd name="T7" fmla="*/ 389 h 2294"/>
                  <a:gd name="T8" fmla="*/ 4020 w 5155"/>
                  <a:gd name="T9" fmla="*/ 0 h 2294"/>
                  <a:gd name="T10" fmla="*/ 0 w 5155"/>
                  <a:gd name="T11" fmla="*/ 0 h 2294"/>
                  <a:gd name="T12" fmla="*/ 0 w 5155"/>
                  <a:gd name="T13" fmla="*/ 173 h 2294"/>
                  <a:gd name="T14" fmla="*/ 3999 w 5155"/>
                  <a:gd name="T15" fmla="*/ 173 h 2294"/>
                  <a:gd name="T16" fmla="*/ 4236 w 5155"/>
                  <a:gd name="T17" fmla="*/ 410 h 2294"/>
                  <a:gd name="T18" fmla="*/ 4236 w 5155"/>
                  <a:gd name="T19" fmla="*/ 1905 h 2294"/>
                  <a:gd name="T20" fmla="*/ 4625 w 5155"/>
                  <a:gd name="T21" fmla="*/ 2294 h 2294"/>
                  <a:gd name="T22" fmla="*/ 5155 w 5155"/>
                  <a:gd name="T23" fmla="*/ 2294 h 2294"/>
                  <a:gd name="T24" fmla="*/ 5155 w 5155"/>
                  <a:gd name="T25" fmla="*/ 2121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5" h="2294">
                    <a:moveTo>
                      <a:pt x="5155" y="2121"/>
                    </a:moveTo>
                    <a:cubicBezTo>
                      <a:pt x="4647" y="2121"/>
                      <a:pt x="4647" y="2121"/>
                      <a:pt x="4647" y="2121"/>
                    </a:cubicBezTo>
                    <a:cubicBezTo>
                      <a:pt x="4516" y="2121"/>
                      <a:pt x="4409" y="2015"/>
                      <a:pt x="4409" y="1883"/>
                    </a:cubicBezTo>
                    <a:cubicBezTo>
                      <a:pt x="4409" y="389"/>
                      <a:pt x="4409" y="389"/>
                      <a:pt x="4409" y="389"/>
                    </a:cubicBezTo>
                    <a:cubicBezTo>
                      <a:pt x="4409" y="174"/>
                      <a:pt x="4235" y="0"/>
                      <a:pt x="4020" y="0"/>
                    </a:cubicBezTo>
                    <a:cubicBezTo>
                      <a:pt x="0" y="0"/>
                      <a:pt x="0" y="0"/>
                      <a:pt x="0" y="0"/>
                    </a:cubicBezTo>
                    <a:cubicBezTo>
                      <a:pt x="0" y="173"/>
                      <a:pt x="0" y="173"/>
                      <a:pt x="0" y="173"/>
                    </a:cubicBezTo>
                    <a:cubicBezTo>
                      <a:pt x="3999" y="173"/>
                      <a:pt x="3999" y="173"/>
                      <a:pt x="3999" y="173"/>
                    </a:cubicBezTo>
                    <a:cubicBezTo>
                      <a:pt x="4130" y="173"/>
                      <a:pt x="4236" y="279"/>
                      <a:pt x="4236" y="410"/>
                    </a:cubicBezTo>
                    <a:cubicBezTo>
                      <a:pt x="4236" y="1905"/>
                      <a:pt x="4236" y="1905"/>
                      <a:pt x="4236" y="1905"/>
                    </a:cubicBezTo>
                    <a:cubicBezTo>
                      <a:pt x="4236" y="2120"/>
                      <a:pt x="4411" y="2294"/>
                      <a:pt x="4625" y="2294"/>
                    </a:cubicBezTo>
                    <a:cubicBezTo>
                      <a:pt x="5155" y="2294"/>
                      <a:pt x="5155" y="2294"/>
                      <a:pt x="5155" y="2294"/>
                    </a:cubicBezTo>
                    <a:lnTo>
                      <a:pt x="5155" y="21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Oval 34"/>
              <p:cNvSpPr>
                <a:spLocks noChangeArrowheads="1"/>
              </p:cNvSpPr>
              <p:nvPr/>
            </p:nvSpPr>
            <p:spPr bwMode="auto">
              <a:xfrm>
                <a:off x="7400181" y="2686245"/>
                <a:ext cx="193713" cy="19652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Oval 35"/>
            <p:cNvSpPr>
              <a:spLocks noChangeArrowheads="1"/>
            </p:cNvSpPr>
            <p:nvPr/>
          </p:nvSpPr>
          <p:spPr bwMode="auto">
            <a:xfrm>
              <a:off x="10568364" y="3764298"/>
              <a:ext cx="193713" cy="19511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Text Placeholder 5"/>
          <p:cNvSpPr>
            <a:spLocks noGrp="1"/>
          </p:cNvSpPr>
          <p:nvPr>
            <p:ph type="body" sz="quarter" idx="14" hasCustomPrompt="1"/>
          </p:nvPr>
        </p:nvSpPr>
        <p:spPr>
          <a:xfrm>
            <a:off x="6418263" y="1543051"/>
            <a:ext cx="5214937" cy="1335066"/>
          </a:xfrm>
          <a:prstGeom prst="rect">
            <a:avLst/>
          </a:prstGeom>
        </p:spPr>
        <p:txBody>
          <a:bodyPr vert="horz" lIns="0" tIns="0" rIns="0" bIns="0" rtlCol="0" anchor="ctr">
            <a:noAutofit/>
          </a:bodyPr>
          <a:lstStyle>
            <a:lvl1pPr>
              <a:defRPr lang="en-US" sz="11500" dirty="0" smtClean="0">
                <a:solidFill>
                  <a:schemeClr val="bg2"/>
                </a:solidFill>
                <a:latin typeface="+mj-lt"/>
                <a:ea typeface="+mj-ea"/>
                <a:cs typeface="+mj-cs"/>
              </a:defRPr>
            </a:lvl1pPr>
          </a:lstStyle>
          <a:p>
            <a:pPr lvl="0">
              <a:lnSpc>
                <a:spcPct val="100000"/>
              </a:lnSpc>
              <a:spcBef>
                <a:spcPct val="0"/>
              </a:spcBef>
              <a:buNone/>
            </a:pPr>
            <a:r>
              <a:rPr lang="en-US" dirty="0" smtClean="0"/>
              <a:t>Text</a:t>
            </a:r>
          </a:p>
        </p:txBody>
      </p:sp>
      <p:sp>
        <p:nvSpPr>
          <p:cNvPr id="20" name="Text Placeholder 5"/>
          <p:cNvSpPr>
            <a:spLocks noGrp="1"/>
          </p:cNvSpPr>
          <p:nvPr>
            <p:ph type="body" sz="quarter" idx="15" hasCustomPrompt="1"/>
          </p:nvPr>
        </p:nvSpPr>
        <p:spPr>
          <a:xfrm>
            <a:off x="6418263" y="3173133"/>
            <a:ext cx="5214937" cy="2509653"/>
          </a:xfrm>
          <a:prstGeom prst="rect">
            <a:avLst/>
          </a:prstGeom>
        </p:spPr>
        <p:txBody>
          <a:bodyPr vert="horz" lIns="91440" tIns="45720" rIns="91440" bIns="45720" rtlCol="0">
            <a:normAutofit/>
          </a:bodyPr>
          <a:lstStyle>
            <a:lvl1pPr>
              <a:defRPr lang="en-US" sz="3200" dirty="0" smtClean="0">
                <a:solidFill>
                  <a:schemeClr val="bg2"/>
                </a:solidFill>
              </a:defRPr>
            </a:lvl1pPr>
          </a:lstStyle>
          <a:p>
            <a:pPr marL="0" lvl="0" indent="0">
              <a:buNone/>
            </a:pPr>
            <a:r>
              <a:rPr lang="en-US" dirty="0" smtClean="0"/>
              <a:t>Sub-heading</a:t>
            </a:r>
          </a:p>
        </p:txBody>
      </p:sp>
      <p:sp>
        <p:nvSpPr>
          <p:cNvPr id="18" name="TextBox 17"/>
          <p:cNvSpPr txBox="1"/>
          <p:nvPr userDrawn="1"/>
        </p:nvSpPr>
        <p:spPr>
          <a:xfrm>
            <a:off x="550863" y="6352200"/>
            <a:ext cx="1356551"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bg2"/>
                </a:solidFill>
                <a:latin typeface="Arial" panose="020B0604020202020204" pitchFamily="34" charset="0"/>
                <a:cs typeface="Arial" panose="020B0604020202020204" pitchFamily="34" charset="0"/>
              </a:rPr>
              <a:t>Copyright © 2015</a:t>
            </a:r>
            <a:r>
              <a:rPr lang="en-GB" sz="800" baseline="0" dirty="0" smtClean="0">
                <a:solidFill>
                  <a:schemeClr val="bg2"/>
                </a:solidFill>
                <a:latin typeface="Arial" panose="020B0604020202020204" pitchFamily="34" charset="0"/>
                <a:cs typeface="Arial" panose="020B0604020202020204" pitchFamily="34" charset="0"/>
              </a:rPr>
              <a:t> </a:t>
            </a:r>
            <a:r>
              <a:rPr lang="en-GB" sz="800" dirty="0" smtClean="0">
                <a:solidFill>
                  <a:schemeClr val="bg2"/>
                </a:solidFill>
                <a:latin typeface="Arial" panose="020B0604020202020204" pitchFamily="34" charset="0"/>
                <a:cs typeface="Arial" panose="020B0604020202020204" pitchFamily="34" charset="0"/>
              </a:rPr>
              <a:t>Criteo</a:t>
            </a:r>
            <a:endParaRPr lang="en-GB"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15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Orange Gradient Title Slide">
    <p:bg>
      <p:bgPr>
        <a:gradFill>
          <a:gsLst>
            <a:gs pos="0">
              <a:schemeClr val="accent1"/>
            </a:gs>
            <a:gs pos="100000">
              <a:schemeClr val="accent4"/>
            </a:gs>
          </a:gsLst>
          <a:path path="circle">
            <a:fillToRect l="100000" t="100000"/>
          </a:path>
        </a:gradFill>
        <a:effectLst/>
      </p:bgPr>
    </p:bg>
    <p:spTree>
      <p:nvGrpSpPr>
        <p:cNvPr id="1" name=""/>
        <p:cNvGrpSpPr/>
        <p:nvPr/>
      </p:nvGrpSpPr>
      <p:grpSpPr>
        <a:xfrm>
          <a:off x="0" y="0"/>
          <a:ext cx="0" cy="0"/>
          <a:chOff x="0" y="0"/>
          <a:chExt cx="0" cy="0"/>
        </a:xfrm>
      </p:grpSpPr>
      <p:sp>
        <p:nvSpPr>
          <p:cNvPr id="16" name="Text Placeholder 5"/>
          <p:cNvSpPr>
            <a:spLocks noGrp="1"/>
          </p:cNvSpPr>
          <p:nvPr userDrawn="1">
            <p:ph type="body" sz="quarter" idx="14" hasCustomPrompt="1"/>
          </p:nvPr>
        </p:nvSpPr>
        <p:spPr>
          <a:xfrm>
            <a:off x="6418263" y="1543051"/>
            <a:ext cx="5214937" cy="1335066"/>
          </a:xfrm>
          <a:prstGeom prst="rect">
            <a:avLst/>
          </a:prstGeom>
        </p:spPr>
        <p:txBody>
          <a:bodyPr vert="horz" lIns="0" tIns="0" rIns="0" bIns="0" rtlCol="0" anchor="ctr">
            <a:noAutofit/>
          </a:bodyPr>
          <a:lstStyle>
            <a:lvl1pPr>
              <a:defRPr lang="en-US" sz="11500" dirty="0" smtClean="0">
                <a:solidFill>
                  <a:schemeClr val="bg2"/>
                </a:solidFill>
                <a:latin typeface="+mj-lt"/>
                <a:ea typeface="+mj-ea"/>
                <a:cs typeface="+mj-cs"/>
              </a:defRPr>
            </a:lvl1pPr>
          </a:lstStyle>
          <a:p>
            <a:pPr lvl="0">
              <a:lnSpc>
                <a:spcPct val="100000"/>
              </a:lnSpc>
              <a:spcBef>
                <a:spcPct val="0"/>
              </a:spcBef>
              <a:buNone/>
            </a:pPr>
            <a:r>
              <a:rPr lang="en-US" dirty="0" smtClean="0"/>
              <a:t>Text</a:t>
            </a:r>
          </a:p>
        </p:txBody>
      </p:sp>
      <p:sp>
        <p:nvSpPr>
          <p:cNvPr id="11" name="Text Placeholder 5"/>
          <p:cNvSpPr>
            <a:spLocks noGrp="1"/>
          </p:cNvSpPr>
          <p:nvPr userDrawn="1">
            <p:ph type="body" sz="quarter" idx="15" hasCustomPrompt="1"/>
          </p:nvPr>
        </p:nvSpPr>
        <p:spPr>
          <a:xfrm>
            <a:off x="6418263" y="3173133"/>
            <a:ext cx="5214937" cy="2509653"/>
          </a:xfrm>
          <a:prstGeom prst="rect">
            <a:avLst/>
          </a:prstGeom>
        </p:spPr>
        <p:txBody>
          <a:bodyPr vert="horz" lIns="91440" tIns="45720" rIns="91440" bIns="45720" rtlCol="0">
            <a:normAutofit/>
          </a:bodyPr>
          <a:lstStyle>
            <a:lvl1pPr>
              <a:defRPr lang="en-US" sz="3200" dirty="0" smtClean="0">
                <a:solidFill>
                  <a:schemeClr val="bg2"/>
                </a:solidFill>
              </a:defRPr>
            </a:lvl1pPr>
          </a:lstStyle>
          <a:p>
            <a:pPr marL="0" lvl="0" indent="0">
              <a:buNone/>
            </a:pPr>
            <a:r>
              <a:rPr lang="en-US" dirty="0" smtClean="0"/>
              <a:t>Sub-heading</a:t>
            </a:r>
          </a:p>
        </p:txBody>
      </p:sp>
      <p:cxnSp>
        <p:nvCxnSpPr>
          <p:cNvPr id="21" name="Straight Connector 20"/>
          <p:cNvCxnSpPr/>
          <p:nvPr userDrawn="1"/>
        </p:nvCxnSpPr>
        <p:spPr>
          <a:xfrm>
            <a:off x="561905" y="6100579"/>
            <a:ext cx="11074510" cy="0"/>
          </a:xfrm>
          <a:prstGeom prst="line">
            <a:avLst/>
          </a:prstGeom>
          <a:ln cap="rnd">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a:xfrm>
            <a:off x="10676223" y="6295987"/>
            <a:ext cx="960191" cy="262634"/>
            <a:chOff x="6107359" y="2686245"/>
            <a:chExt cx="4654718" cy="1273170"/>
          </a:xfrm>
          <a:solidFill>
            <a:schemeClr val="bg2"/>
          </a:solidFill>
        </p:grpSpPr>
        <p:grpSp>
          <p:nvGrpSpPr>
            <p:cNvPr id="27" name="Group 26"/>
            <p:cNvGrpSpPr/>
            <p:nvPr/>
          </p:nvGrpSpPr>
          <p:grpSpPr>
            <a:xfrm>
              <a:off x="6107359" y="2686245"/>
              <a:ext cx="4282734" cy="1273170"/>
              <a:chOff x="6107359" y="2686245"/>
              <a:chExt cx="4282734" cy="1273170"/>
            </a:xfrm>
            <a:grpFill/>
          </p:grpSpPr>
          <p:grpSp>
            <p:nvGrpSpPr>
              <p:cNvPr id="29" name="Group 28"/>
              <p:cNvGrpSpPr/>
              <p:nvPr/>
            </p:nvGrpSpPr>
            <p:grpSpPr>
              <a:xfrm>
                <a:off x="6107359" y="3018926"/>
                <a:ext cx="3596318" cy="940489"/>
                <a:chOff x="6107359" y="3018926"/>
                <a:chExt cx="3596318" cy="940489"/>
              </a:xfrm>
              <a:grpFill/>
            </p:grpSpPr>
            <p:sp>
              <p:nvSpPr>
                <p:cNvPr id="32" name="Freeform 28"/>
                <p:cNvSpPr>
                  <a:spLocks/>
                </p:cNvSpPr>
                <p:nvPr/>
              </p:nvSpPr>
              <p:spPr bwMode="auto">
                <a:xfrm>
                  <a:off x="6921514" y="3187372"/>
                  <a:ext cx="388829" cy="763621"/>
                </a:xfrm>
                <a:custGeom>
                  <a:avLst/>
                  <a:gdLst>
                    <a:gd name="T0" fmla="*/ 249 w 766"/>
                    <a:gd name="T1" fmla="*/ 1504 h 1504"/>
                    <a:gd name="T2" fmla="*/ 0 w 766"/>
                    <a:gd name="T3" fmla="*/ 1504 h 1504"/>
                    <a:gd name="T4" fmla="*/ 0 w 766"/>
                    <a:gd name="T5" fmla="*/ 16 h 1504"/>
                    <a:gd name="T6" fmla="*/ 249 w 766"/>
                    <a:gd name="T7" fmla="*/ 16 h 1504"/>
                    <a:gd name="T8" fmla="*/ 249 w 766"/>
                    <a:gd name="T9" fmla="*/ 199 h 1504"/>
                    <a:gd name="T10" fmla="*/ 659 w 766"/>
                    <a:gd name="T11" fmla="*/ 0 h 1504"/>
                    <a:gd name="T12" fmla="*/ 748 w 766"/>
                    <a:gd name="T13" fmla="*/ 6 h 1504"/>
                    <a:gd name="T14" fmla="*/ 766 w 766"/>
                    <a:gd name="T15" fmla="*/ 8 h 1504"/>
                    <a:gd name="T16" fmla="*/ 766 w 766"/>
                    <a:gd name="T17" fmla="*/ 274 h 1504"/>
                    <a:gd name="T18" fmla="*/ 740 w 766"/>
                    <a:gd name="T19" fmla="*/ 268 h 1504"/>
                    <a:gd name="T20" fmla="*/ 606 w 766"/>
                    <a:gd name="T21" fmla="*/ 254 h 1504"/>
                    <a:gd name="T22" fmla="*/ 249 w 766"/>
                    <a:gd name="T23" fmla="*/ 630 h 1504"/>
                    <a:gd name="T24" fmla="*/ 249 w 766"/>
                    <a:gd name="T25" fmla="*/ 1504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6" h="1504">
                      <a:moveTo>
                        <a:pt x="249" y="1504"/>
                      </a:moveTo>
                      <a:cubicBezTo>
                        <a:pt x="0" y="1504"/>
                        <a:pt x="0" y="1504"/>
                        <a:pt x="0" y="1504"/>
                      </a:cubicBezTo>
                      <a:cubicBezTo>
                        <a:pt x="0" y="16"/>
                        <a:pt x="0" y="16"/>
                        <a:pt x="0" y="16"/>
                      </a:cubicBezTo>
                      <a:cubicBezTo>
                        <a:pt x="249" y="16"/>
                        <a:pt x="249" y="16"/>
                        <a:pt x="249" y="16"/>
                      </a:cubicBezTo>
                      <a:cubicBezTo>
                        <a:pt x="249" y="199"/>
                        <a:pt x="249" y="199"/>
                        <a:pt x="249" y="199"/>
                      </a:cubicBezTo>
                      <a:cubicBezTo>
                        <a:pt x="338" y="73"/>
                        <a:pt x="486" y="0"/>
                        <a:pt x="659" y="0"/>
                      </a:cubicBezTo>
                      <a:cubicBezTo>
                        <a:pt x="691" y="0"/>
                        <a:pt x="728" y="3"/>
                        <a:pt x="748" y="6"/>
                      </a:cubicBezTo>
                      <a:cubicBezTo>
                        <a:pt x="766" y="8"/>
                        <a:pt x="766" y="8"/>
                        <a:pt x="766" y="8"/>
                      </a:cubicBezTo>
                      <a:cubicBezTo>
                        <a:pt x="766" y="274"/>
                        <a:pt x="766" y="274"/>
                        <a:pt x="766" y="274"/>
                      </a:cubicBezTo>
                      <a:cubicBezTo>
                        <a:pt x="740" y="268"/>
                        <a:pt x="740" y="268"/>
                        <a:pt x="740" y="268"/>
                      </a:cubicBezTo>
                      <a:cubicBezTo>
                        <a:pt x="705" y="259"/>
                        <a:pt x="658" y="254"/>
                        <a:pt x="606" y="254"/>
                      </a:cubicBezTo>
                      <a:cubicBezTo>
                        <a:pt x="396" y="254"/>
                        <a:pt x="249" y="409"/>
                        <a:pt x="249" y="630"/>
                      </a:cubicBezTo>
                      <a:lnTo>
                        <a:pt x="249" y="15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29"/>
                <p:cNvSpPr>
                  <a:spLocks noEditPoints="1"/>
                </p:cNvSpPr>
                <p:nvPr/>
              </p:nvSpPr>
              <p:spPr bwMode="auto">
                <a:xfrm>
                  <a:off x="8149764" y="3169123"/>
                  <a:ext cx="699050" cy="779062"/>
                </a:xfrm>
                <a:custGeom>
                  <a:avLst/>
                  <a:gdLst>
                    <a:gd name="T0" fmla="*/ 728 w 1379"/>
                    <a:gd name="T1" fmla="*/ 1536 h 1536"/>
                    <a:gd name="T2" fmla="*/ 1304 w 1379"/>
                    <a:gd name="T3" fmla="*/ 1289 h 1536"/>
                    <a:gd name="T4" fmla="*/ 1317 w 1379"/>
                    <a:gd name="T5" fmla="*/ 1274 h 1536"/>
                    <a:gd name="T6" fmla="*/ 1157 w 1379"/>
                    <a:gd name="T7" fmla="*/ 1109 h 1536"/>
                    <a:gd name="T8" fmla="*/ 1142 w 1379"/>
                    <a:gd name="T9" fmla="*/ 1126 h 1536"/>
                    <a:gd name="T10" fmla="*/ 728 w 1379"/>
                    <a:gd name="T11" fmla="*/ 1315 h 1536"/>
                    <a:gd name="T12" fmla="*/ 251 w 1379"/>
                    <a:gd name="T13" fmla="*/ 848 h 1536"/>
                    <a:gd name="T14" fmla="*/ 1375 w 1379"/>
                    <a:gd name="T15" fmla="*/ 848 h 1536"/>
                    <a:gd name="T16" fmla="*/ 1376 w 1379"/>
                    <a:gd name="T17" fmla="*/ 828 h 1536"/>
                    <a:gd name="T18" fmla="*/ 1379 w 1379"/>
                    <a:gd name="T19" fmla="*/ 739 h 1536"/>
                    <a:gd name="T20" fmla="*/ 1202 w 1379"/>
                    <a:gd name="T21" fmla="*/ 217 h 1536"/>
                    <a:gd name="T22" fmla="*/ 722 w 1379"/>
                    <a:gd name="T23" fmla="*/ 0 h 1536"/>
                    <a:gd name="T24" fmla="*/ 0 w 1379"/>
                    <a:gd name="T25" fmla="*/ 788 h 1536"/>
                    <a:gd name="T26" fmla="*/ 0 w 1379"/>
                    <a:gd name="T27" fmla="*/ 799 h 1536"/>
                    <a:gd name="T28" fmla="*/ 728 w 1379"/>
                    <a:gd name="T29" fmla="*/ 1536 h 1536"/>
                    <a:gd name="T30" fmla="*/ 266 w 1379"/>
                    <a:gd name="T31" fmla="*/ 627 h 1536"/>
                    <a:gd name="T32" fmla="*/ 722 w 1379"/>
                    <a:gd name="T33" fmla="*/ 236 h 1536"/>
                    <a:gd name="T34" fmla="*/ 1125 w 1379"/>
                    <a:gd name="T35" fmla="*/ 627 h 1536"/>
                    <a:gd name="T36" fmla="*/ 266 w 1379"/>
                    <a:gd name="T37" fmla="*/ 62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9" h="1536">
                      <a:moveTo>
                        <a:pt x="728" y="1536"/>
                      </a:moveTo>
                      <a:cubicBezTo>
                        <a:pt x="974" y="1536"/>
                        <a:pt x="1151" y="1460"/>
                        <a:pt x="1304" y="1289"/>
                      </a:cubicBezTo>
                      <a:cubicBezTo>
                        <a:pt x="1317" y="1274"/>
                        <a:pt x="1317" y="1274"/>
                        <a:pt x="1317" y="1274"/>
                      </a:cubicBezTo>
                      <a:cubicBezTo>
                        <a:pt x="1157" y="1109"/>
                        <a:pt x="1157" y="1109"/>
                        <a:pt x="1157" y="1109"/>
                      </a:cubicBezTo>
                      <a:cubicBezTo>
                        <a:pt x="1142" y="1126"/>
                        <a:pt x="1142" y="1126"/>
                        <a:pt x="1142" y="1126"/>
                      </a:cubicBezTo>
                      <a:cubicBezTo>
                        <a:pt x="1029" y="1245"/>
                        <a:pt x="925" y="1315"/>
                        <a:pt x="728" y="1315"/>
                      </a:cubicBezTo>
                      <a:cubicBezTo>
                        <a:pt x="451" y="1315"/>
                        <a:pt x="269" y="1137"/>
                        <a:pt x="251" y="848"/>
                      </a:cubicBezTo>
                      <a:cubicBezTo>
                        <a:pt x="1375" y="848"/>
                        <a:pt x="1375" y="848"/>
                        <a:pt x="1375" y="848"/>
                      </a:cubicBezTo>
                      <a:cubicBezTo>
                        <a:pt x="1376" y="828"/>
                        <a:pt x="1376" y="828"/>
                        <a:pt x="1376" y="828"/>
                      </a:cubicBezTo>
                      <a:cubicBezTo>
                        <a:pt x="1379" y="787"/>
                        <a:pt x="1379" y="741"/>
                        <a:pt x="1379" y="739"/>
                      </a:cubicBezTo>
                      <a:cubicBezTo>
                        <a:pt x="1379" y="536"/>
                        <a:pt x="1316" y="351"/>
                        <a:pt x="1202" y="217"/>
                      </a:cubicBezTo>
                      <a:cubicBezTo>
                        <a:pt x="1081" y="75"/>
                        <a:pt x="915" y="0"/>
                        <a:pt x="722" y="0"/>
                      </a:cubicBezTo>
                      <a:cubicBezTo>
                        <a:pt x="297" y="0"/>
                        <a:pt x="0" y="324"/>
                        <a:pt x="0" y="788"/>
                      </a:cubicBezTo>
                      <a:cubicBezTo>
                        <a:pt x="0" y="799"/>
                        <a:pt x="0" y="799"/>
                        <a:pt x="0" y="799"/>
                      </a:cubicBezTo>
                      <a:cubicBezTo>
                        <a:pt x="0" y="1240"/>
                        <a:pt x="292" y="1536"/>
                        <a:pt x="728" y="1536"/>
                      </a:cubicBezTo>
                      <a:moveTo>
                        <a:pt x="266" y="627"/>
                      </a:moveTo>
                      <a:cubicBezTo>
                        <a:pt x="291" y="409"/>
                        <a:pt x="491" y="236"/>
                        <a:pt x="722" y="236"/>
                      </a:cubicBezTo>
                      <a:cubicBezTo>
                        <a:pt x="938" y="236"/>
                        <a:pt x="1114" y="409"/>
                        <a:pt x="1125" y="627"/>
                      </a:cubicBezTo>
                      <a:lnTo>
                        <a:pt x="266" y="6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Rectangle 30"/>
                <p:cNvSpPr>
                  <a:spLocks noChangeArrowheads="1"/>
                </p:cNvSpPr>
                <p:nvPr/>
              </p:nvSpPr>
              <p:spPr bwMode="auto">
                <a:xfrm>
                  <a:off x="7433870" y="3194390"/>
                  <a:ext cx="126334" cy="7566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31"/>
                <p:cNvSpPr>
                  <a:spLocks/>
                </p:cNvSpPr>
                <p:nvPr/>
              </p:nvSpPr>
              <p:spPr bwMode="auto">
                <a:xfrm>
                  <a:off x="7779184" y="3018926"/>
                  <a:ext cx="290569" cy="940489"/>
                </a:xfrm>
                <a:custGeom>
                  <a:avLst/>
                  <a:gdLst>
                    <a:gd name="T0" fmla="*/ 426 w 575"/>
                    <a:gd name="T1" fmla="*/ 1852 h 1852"/>
                    <a:gd name="T2" fmla="*/ 147 w 575"/>
                    <a:gd name="T3" fmla="*/ 1776 h 1852"/>
                    <a:gd name="T4" fmla="*/ 0 w 575"/>
                    <a:gd name="T5" fmla="*/ 1391 h 1852"/>
                    <a:gd name="T6" fmla="*/ 0 w 575"/>
                    <a:gd name="T7" fmla="*/ 580 h 1852"/>
                    <a:gd name="T8" fmla="*/ 0 w 575"/>
                    <a:gd name="T9" fmla="*/ 344 h 1852"/>
                    <a:gd name="T10" fmla="*/ 0 w 575"/>
                    <a:gd name="T11" fmla="*/ 0 h 1852"/>
                    <a:gd name="T12" fmla="*/ 250 w 575"/>
                    <a:gd name="T13" fmla="*/ 0 h 1852"/>
                    <a:gd name="T14" fmla="*/ 250 w 575"/>
                    <a:gd name="T15" fmla="*/ 344 h 1852"/>
                    <a:gd name="T16" fmla="*/ 575 w 575"/>
                    <a:gd name="T17" fmla="*/ 344 h 1852"/>
                    <a:gd name="T18" fmla="*/ 575 w 575"/>
                    <a:gd name="T19" fmla="*/ 580 h 1852"/>
                    <a:gd name="T20" fmla="*/ 250 w 575"/>
                    <a:gd name="T21" fmla="*/ 580 h 1852"/>
                    <a:gd name="T22" fmla="*/ 250 w 575"/>
                    <a:gd name="T23" fmla="*/ 1391 h 1852"/>
                    <a:gd name="T24" fmla="*/ 423 w 575"/>
                    <a:gd name="T25" fmla="*/ 1616 h 1852"/>
                    <a:gd name="T26" fmla="*/ 550 w 575"/>
                    <a:gd name="T27" fmla="*/ 1608 h 1852"/>
                    <a:gd name="T28" fmla="*/ 575 w 575"/>
                    <a:gd name="T29" fmla="*/ 1604 h 1852"/>
                    <a:gd name="T30" fmla="*/ 575 w 575"/>
                    <a:gd name="T31" fmla="*/ 1834 h 1852"/>
                    <a:gd name="T32" fmla="*/ 559 w 575"/>
                    <a:gd name="T33" fmla="*/ 1838 h 1852"/>
                    <a:gd name="T34" fmla="*/ 426 w 575"/>
                    <a:gd name="T35" fmla="*/ 1852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 h="1852">
                      <a:moveTo>
                        <a:pt x="426" y="1852"/>
                      </a:moveTo>
                      <a:cubicBezTo>
                        <a:pt x="349" y="1852"/>
                        <a:pt x="237" y="1844"/>
                        <a:pt x="147" y="1776"/>
                      </a:cubicBezTo>
                      <a:cubicBezTo>
                        <a:pt x="50" y="1702"/>
                        <a:pt x="0" y="1573"/>
                        <a:pt x="0" y="1391"/>
                      </a:cubicBezTo>
                      <a:cubicBezTo>
                        <a:pt x="0" y="580"/>
                        <a:pt x="0" y="580"/>
                        <a:pt x="0" y="580"/>
                      </a:cubicBezTo>
                      <a:cubicBezTo>
                        <a:pt x="0" y="344"/>
                        <a:pt x="0" y="344"/>
                        <a:pt x="0" y="344"/>
                      </a:cubicBezTo>
                      <a:cubicBezTo>
                        <a:pt x="0" y="0"/>
                        <a:pt x="0" y="0"/>
                        <a:pt x="0" y="0"/>
                      </a:cubicBezTo>
                      <a:cubicBezTo>
                        <a:pt x="250" y="0"/>
                        <a:pt x="250" y="0"/>
                        <a:pt x="250" y="0"/>
                      </a:cubicBezTo>
                      <a:cubicBezTo>
                        <a:pt x="250" y="344"/>
                        <a:pt x="250" y="344"/>
                        <a:pt x="250" y="344"/>
                      </a:cubicBezTo>
                      <a:cubicBezTo>
                        <a:pt x="575" y="344"/>
                        <a:pt x="575" y="344"/>
                        <a:pt x="575" y="344"/>
                      </a:cubicBezTo>
                      <a:cubicBezTo>
                        <a:pt x="575" y="580"/>
                        <a:pt x="575" y="580"/>
                        <a:pt x="575" y="580"/>
                      </a:cubicBezTo>
                      <a:cubicBezTo>
                        <a:pt x="250" y="580"/>
                        <a:pt x="250" y="580"/>
                        <a:pt x="250" y="580"/>
                      </a:cubicBezTo>
                      <a:cubicBezTo>
                        <a:pt x="250" y="1391"/>
                        <a:pt x="250" y="1391"/>
                        <a:pt x="250" y="1391"/>
                      </a:cubicBezTo>
                      <a:cubicBezTo>
                        <a:pt x="250" y="1579"/>
                        <a:pt x="316" y="1616"/>
                        <a:pt x="423" y="1616"/>
                      </a:cubicBezTo>
                      <a:cubicBezTo>
                        <a:pt x="462" y="1616"/>
                        <a:pt x="499" y="1616"/>
                        <a:pt x="550" y="1608"/>
                      </a:cubicBezTo>
                      <a:cubicBezTo>
                        <a:pt x="575" y="1604"/>
                        <a:pt x="575" y="1604"/>
                        <a:pt x="575" y="1604"/>
                      </a:cubicBezTo>
                      <a:cubicBezTo>
                        <a:pt x="575" y="1834"/>
                        <a:pt x="575" y="1834"/>
                        <a:pt x="575" y="1834"/>
                      </a:cubicBezTo>
                      <a:cubicBezTo>
                        <a:pt x="559" y="1838"/>
                        <a:pt x="559" y="1838"/>
                        <a:pt x="559" y="1838"/>
                      </a:cubicBezTo>
                      <a:cubicBezTo>
                        <a:pt x="507" y="1850"/>
                        <a:pt x="471" y="1852"/>
                        <a:pt x="426" y="185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32"/>
                <p:cNvSpPr>
                  <a:spLocks noEditPoints="1"/>
                </p:cNvSpPr>
                <p:nvPr/>
              </p:nvSpPr>
              <p:spPr bwMode="auto">
                <a:xfrm>
                  <a:off x="8930230" y="3169123"/>
                  <a:ext cx="773447" cy="790292"/>
                </a:xfrm>
                <a:custGeom>
                  <a:avLst/>
                  <a:gdLst>
                    <a:gd name="T0" fmla="*/ 762 w 1524"/>
                    <a:gd name="T1" fmla="*/ 1557 h 1557"/>
                    <a:gd name="T2" fmla="*/ 1300 w 1524"/>
                    <a:gd name="T3" fmla="*/ 1337 h 1557"/>
                    <a:gd name="T4" fmla="*/ 1524 w 1524"/>
                    <a:gd name="T5" fmla="*/ 779 h 1557"/>
                    <a:gd name="T6" fmla="*/ 1300 w 1524"/>
                    <a:gd name="T7" fmla="*/ 220 h 1557"/>
                    <a:gd name="T8" fmla="*/ 762 w 1524"/>
                    <a:gd name="T9" fmla="*/ 0 h 1557"/>
                    <a:gd name="T10" fmla="*/ 224 w 1524"/>
                    <a:gd name="T11" fmla="*/ 220 h 1557"/>
                    <a:gd name="T12" fmla="*/ 0 w 1524"/>
                    <a:gd name="T13" fmla="*/ 779 h 1557"/>
                    <a:gd name="T14" fmla="*/ 224 w 1524"/>
                    <a:gd name="T15" fmla="*/ 1337 h 1557"/>
                    <a:gd name="T16" fmla="*/ 762 w 1524"/>
                    <a:gd name="T17" fmla="*/ 1557 h 1557"/>
                    <a:gd name="T18" fmla="*/ 762 w 1524"/>
                    <a:gd name="T19" fmla="*/ 236 h 1557"/>
                    <a:gd name="T20" fmla="*/ 1129 w 1524"/>
                    <a:gd name="T21" fmla="*/ 390 h 1557"/>
                    <a:gd name="T22" fmla="*/ 1274 w 1524"/>
                    <a:gd name="T23" fmla="*/ 779 h 1557"/>
                    <a:gd name="T24" fmla="*/ 1129 w 1524"/>
                    <a:gd name="T25" fmla="*/ 1167 h 1557"/>
                    <a:gd name="T26" fmla="*/ 762 w 1524"/>
                    <a:gd name="T27" fmla="*/ 1321 h 1557"/>
                    <a:gd name="T28" fmla="*/ 395 w 1524"/>
                    <a:gd name="T29" fmla="*/ 1167 h 1557"/>
                    <a:gd name="T30" fmla="*/ 250 w 1524"/>
                    <a:gd name="T31" fmla="*/ 779 h 1557"/>
                    <a:gd name="T32" fmla="*/ 395 w 1524"/>
                    <a:gd name="T33" fmla="*/ 390 h 1557"/>
                    <a:gd name="T34" fmla="*/ 762 w 1524"/>
                    <a:gd name="T35" fmla="*/ 23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4" h="1557">
                      <a:moveTo>
                        <a:pt x="762" y="1557"/>
                      </a:moveTo>
                      <a:cubicBezTo>
                        <a:pt x="967" y="1557"/>
                        <a:pt x="1158" y="1479"/>
                        <a:pt x="1300" y="1337"/>
                      </a:cubicBezTo>
                      <a:cubicBezTo>
                        <a:pt x="1444" y="1192"/>
                        <a:pt x="1524" y="994"/>
                        <a:pt x="1524" y="779"/>
                      </a:cubicBezTo>
                      <a:cubicBezTo>
                        <a:pt x="1524" y="563"/>
                        <a:pt x="1444" y="365"/>
                        <a:pt x="1300" y="220"/>
                      </a:cubicBezTo>
                      <a:cubicBezTo>
                        <a:pt x="1158" y="78"/>
                        <a:pt x="967" y="0"/>
                        <a:pt x="762" y="0"/>
                      </a:cubicBezTo>
                      <a:cubicBezTo>
                        <a:pt x="557" y="0"/>
                        <a:pt x="366" y="78"/>
                        <a:pt x="224" y="220"/>
                      </a:cubicBezTo>
                      <a:cubicBezTo>
                        <a:pt x="79" y="365"/>
                        <a:pt x="0" y="563"/>
                        <a:pt x="0" y="779"/>
                      </a:cubicBezTo>
                      <a:cubicBezTo>
                        <a:pt x="0" y="994"/>
                        <a:pt x="79" y="1192"/>
                        <a:pt x="224" y="1337"/>
                      </a:cubicBezTo>
                      <a:cubicBezTo>
                        <a:pt x="366" y="1479"/>
                        <a:pt x="557" y="1557"/>
                        <a:pt x="762" y="1557"/>
                      </a:cubicBezTo>
                      <a:moveTo>
                        <a:pt x="762" y="236"/>
                      </a:moveTo>
                      <a:cubicBezTo>
                        <a:pt x="904" y="236"/>
                        <a:pt x="1035" y="291"/>
                        <a:pt x="1129" y="390"/>
                      </a:cubicBezTo>
                      <a:cubicBezTo>
                        <a:pt x="1222" y="490"/>
                        <a:pt x="1274" y="628"/>
                        <a:pt x="1274" y="779"/>
                      </a:cubicBezTo>
                      <a:cubicBezTo>
                        <a:pt x="1274" y="929"/>
                        <a:pt x="1222" y="1067"/>
                        <a:pt x="1129" y="1167"/>
                      </a:cubicBezTo>
                      <a:cubicBezTo>
                        <a:pt x="1035" y="1267"/>
                        <a:pt x="904" y="1321"/>
                        <a:pt x="762" y="1321"/>
                      </a:cubicBezTo>
                      <a:cubicBezTo>
                        <a:pt x="619" y="1321"/>
                        <a:pt x="489" y="1267"/>
                        <a:pt x="395" y="1167"/>
                      </a:cubicBezTo>
                      <a:cubicBezTo>
                        <a:pt x="301" y="1067"/>
                        <a:pt x="250" y="929"/>
                        <a:pt x="250" y="779"/>
                      </a:cubicBezTo>
                      <a:cubicBezTo>
                        <a:pt x="250" y="628"/>
                        <a:pt x="301" y="490"/>
                        <a:pt x="395" y="390"/>
                      </a:cubicBezTo>
                      <a:cubicBezTo>
                        <a:pt x="489" y="291"/>
                        <a:pt x="619" y="236"/>
                        <a:pt x="762" y="2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3"/>
                <p:cNvSpPr>
                  <a:spLocks/>
                </p:cNvSpPr>
                <p:nvPr/>
              </p:nvSpPr>
              <p:spPr bwMode="auto">
                <a:xfrm>
                  <a:off x="6107359" y="3169123"/>
                  <a:ext cx="673783" cy="790292"/>
                </a:xfrm>
                <a:custGeom>
                  <a:avLst/>
                  <a:gdLst>
                    <a:gd name="T0" fmla="*/ 767 w 1326"/>
                    <a:gd name="T1" fmla="*/ 1557 h 1557"/>
                    <a:gd name="T2" fmla="*/ 225 w 1326"/>
                    <a:gd name="T3" fmla="*/ 1337 h 1557"/>
                    <a:gd name="T4" fmla="*/ 0 w 1326"/>
                    <a:gd name="T5" fmla="*/ 779 h 1557"/>
                    <a:gd name="T6" fmla="*/ 225 w 1326"/>
                    <a:gd name="T7" fmla="*/ 220 h 1557"/>
                    <a:gd name="T8" fmla="*/ 767 w 1326"/>
                    <a:gd name="T9" fmla="*/ 0 h 1557"/>
                    <a:gd name="T10" fmla="*/ 1313 w 1326"/>
                    <a:gd name="T11" fmla="*/ 220 h 1557"/>
                    <a:gd name="T12" fmla="*/ 1326 w 1326"/>
                    <a:gd name="T13" fmla="*/ 234 h 1557"/>
                    <a:gd name="T14" fmla="*/ 1174 w 1326"/>
                    <a:gd name="T15" fmla="*/ 415 h 1557"/>
                    <a:gd name="T16" fmla="*/ 1157 w 1326"/>
                    <a:gd name="T17" fmla="*/ 397 h 1557"/>
                    <a:gd name="T18" fmla="*/ 767 w 1326"/>
                    <a:gd name="T19" fmla="*/ 236 h 1557"/>
                    <a:gd name="T20" fmla="*/ 397 w 1326"/>
                    <a:gd name="T21" fmla="*/ 391 h 1557"/>
                    <a:gd name="T22" fmla="*/ 250 w 1326"/>
                    <a:gd name="T23" fmla="*/ 779 h 1557"/>
                    <a:gd name="T24" fmla="*/ 397 w 1326"/>
                    <a:gd name="T25" fmla="*/ 1167 h 1557"/>
                    <a:gd name="T26" fmla="*/ 767 w 1326"/>
                    <a:gd name="T27" fmla="*/ 1321 h 1557"/>
                    <a:gd name="T28" fmla="*/ 1157 w 1326"/>
                    <a:gd name="T29" fmla="*/ 1160 h 1557"/>
                    <a:gd name="T30" fmla="*/ 1174 w 1326"/>
                    <a:gd name="T31" fmla="*/ 1143 h 1557"/>
                    <a:gd name="T32" fmla="*/ 1326 w 1326"/>
                    <a:gd name="T33" fmla="*/ 1324 h 1557"/>
                    <a:gd name="T34" fmla="*/ 1313 w 1326"/>
                    <a:gd name="T35" fmla="*/ 1338 h 1557"/>
                    <a:gd name="T36" fmla="*/ 767 w 1326"/>
                    <a:gd name="T37"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6" h="1557">
                      <a:moveTo>
                        <a:pt x="767" y="1557"/>
                      </a:moveTo>
                      <a:cubicBezTo>
                        <a:pt x="560" y="1557"/>
                        <a:pt x="368" y="1479"/>
                        <a:pt x="225" y="1337"/>
                      </a:cubicBezTo>
                      <a:cubicBezTo>
                        <a:pt x="80" y="1192"/>
                        <a:pt x="0" y="994"/>
                        <a:pt x="0" y="779"/>
                      </a:cubicBezTo>
                      <a:cubicBezTo>
                        <a:pt x="0" y="563"/>
                        <a:pt x="80" y="365"/>
                        <a:pt x="225" y="220"/>
                      </a:cubicBezTo>
                      <a:cubicBezTo>
                        <a:pt x="368" y="78"/>
                        <a:pt x="560" y="0"/>
                        <a:pt x="767" y="0"/>
                      </a:cubicBezTo>
                      <a:cubicBezTo>
                        <a:pt x="985" y="0"/>
                        <a:pt x="1174" y="76"/>
                        <a:pt x="1313" y="220"/>
                      </a:cubicBezTo>
                      <a:cubicBezTo>
                        <a:pt x="1326" y="234"/>
                        <a:pt x="1326" y="234"/>
                        <a:pt x="1326" y="234"/>
                      </a:cubicBezTo>
                      <a:cubicBezTo>
                        <a:pt x="1174" y="415"/>
                        <a:pt x="1174" y="415"/>
                        <a:pt x="1174" y="415"/>
                      </a:cubicBezTo>
                      <a:cubicBezTo>
                        <a:pt x="1157" y="397"/>
                        <a:pt x="1157" y="397"/>
                        <a:pt x="1157" y="397"/>
                      </a:cubicBezTo>
                      <a:cubicBezTo>
                        <a:pt x="1057" y="292"/>
                        <a:pt x="922" y="236"/>
                        <a:pt x="767" y="236"/>
                      </a:cubicBezTo>
                      <a:cubicBezTo>
                        <a:pt x="623" y="236"/>
                        <a:pt x="491" y="291"/>
                        <a:pt x="397" y="391"/>
                      </a:cubicBezTo>
                      <a:cubicBezTo>
                        <a:pt x="302" y="490"/>
                        <a:pt x="250" y="628"/>
                        <a:pt x="250" y="779"/>
                      </a:cubicBezTo>
                      <a:cubicBezTo>
                        <a:pt x="250" y="929"/>
                        <a:pt x="302" y="1067"/>
                        <a:pt x="397" y="1167"/>
                      </a:cubicBezTo>
                      <a:cubicBezTo>
                        <a:pt x="491" y="1267"/>
                        <a:pt x="623" y="1321"/>
                        <a:pt x="767" y="1321"/>
                      </a:cubicBezTo>
                      <a:cubicBezTo>
                        <a:pt x="922" y="1321"/>
                        <a:pt x="1057" y="1266"/>
                        <a:pt x="1157" y="1160"/>
                      </a:cubicBezTo>
                      <a:cubicBezTo>
                        <a:pt x="1174" y="1143"/>
                        <a:pt x="1174" y="1143"/>
                        <a:pt x="1174" y="1143"/>
                      </a:cubicBezTo>
                      <a:cubicBezTo>
                        <a:pt x="1326" y="1324"/>
                        <a:pt x="1326" y="1324"/>
                        <a:pt x="1326" y="1324"/>
                      </a:cubicBezTo>
                      <a:cubicBezTo>
                        <a:pt x="1313" y="1338"/>
                        <a:pt x="1313" y="1338"/>
                        <a:pt x="1313" y="1338"/>
                      </a:cubicBezTo>
                      <a:cubicBezTo>
                        <a:pt x="1174" y="1481"/>
                        <a:pt x="985" y="1557"/>
                        <a:pt x="767" y="1557"/>
                      </a:cubicBezTo>
                    </a:path>
                  </a:pathLst>
                </a:cu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0" name="Freeform 36"/>
              <p:cNvSpPr>
                <a:spLocks/>
              </p:cNvSpPr>
              <p:nvPr/>
            </p:nvSpPr>
            <p:spPr bwMode="auto">
              <a:xfrm>
                <a:off x="7774972" y="2739586"/>
                <a:ext cx="2615121" cy="1163680"/>
              </a:xfrm>
              <a:custGeom>
                <a:avLst/>
                <a:gdLst>
                  <a:gd name="T0" fmla="*/ 5155 w 5155"/>
                  <a:gd name="T1" fmla="*/ 2121 h 2294"/>
                  <a:gd name="T2" fmla="*/ 4647 w 5155"/>
                  <a:gd name="T3" fmla="*/ 2121 h 2294"/>
                  <a:gd name="T4" fmla="*/ 4409 w 5155"/>
                  <a:gd name="T5" fmla="*/ 1883 h 2294"/>
                  <a:gd name="T6" fmla="*/ 4409 w 5155"/>
                  <a:gd name="T7" fmla="*/ 389 h 2294"/>
                  <a:gd name="T8" fmla="*/ 4020 w 5155"/>
                  <a:gd name="T9" fmla="*/ 0 h 2294"/>
                  <a:gd name="T10" fmla="*/ 0 w 5155"/>
                  <a:gd name="T11" fmla="*/ 0 h 2294"/>
                  <a:gd name="T12" fmla="*/ 0 w 5155"/>
                  <a:gd name="T13" fmla="*/ 173 h 2294"/>
                  <a:gd name="T14" fmla="*/ 3999 w 5155"/>
                  <a:gd name="T15" fmla="*/ 173 h 2294"/>
                  <a:gd name="T16" fmla="*/ 4236 w 5155"/>
                  <a:gd name="T17" fmla="*/ 410 h 2294"/>
                  <a:gd name="T18" fmla="*/ 4236 w 5155"/>
                  <a:gd name="T19" fmla="*/ 1905 h 2294"/>
                  <a:gd name="T20" fmla="*/ 4625 w 5155"/>
                  <a:gd name="T21" fmla="*/ 2294 h 2294"/>
                  <a:gd name="T22" fmla="*/ 5155 w 5155"/>
                  <a:gd name="T23" fmla="*/ 2294 h 2294"/>
                  <a:gd name="T24" fmla="*/ 5155 w 5155"/>
                  <a:gd name="T25" fmla="*/ 2121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5" h="2294">
                    <a:moveTo>
                      <a:pt x="5155" y="2121"/>
                    </a:moveTo>
                    <a:cubicBezTo>
                      <a:pt x="4647" y="2121"/>
                      <a:pt x="4647" y="2121"/>
                      <a:pt x="4647" y="2121"/>
                    </a:cubicBezTo>
                    <a:cubicBezTo>
                      <a:pt x="4516" y="2121"/>
                      <a:pt x="4409" y="2015"/>
                      <a:pt x="4409" y="1883"/>
                    </a:cubicBezTo>
                    <a:cubicBezTo>
                      <a:pt x="4409" y="389"/>
                      <a:pt x="4409" y="389"/>
                      <a:pt x="4409" y="389"/>
                    </a:cubicBezTo>
                    <a:cubicBezTo>
                      <a:pt x="4409" y="174"/>
                      <a:pt x="4235" y="0"/>
                      <a:pt x="4020" y="0"/>
                    </a:cubicBezTo>
                    <a:cubicBezTo>
                      <a:pt x="0" y="0"/>
                      <a:pt x="0" y="0"/>
                      <a:pt x="0" y="0"/>
                    </a:cubicBezTo>
                    <a:cubicBezTo>
                      <a:pt x="0" y="173"/>
                      <a:pt x="0" y="173"/>
                      <a:pt x="0" y="173"/>
                    </a:cubicBezTo>
                    <a:cubicBezTo>
                      <a:pt x="3999" y="173"/>
                      <a:pt x="3999" y="173"/>
                      <a:pt x="3999" y="173"/>
                    </a:cubicBezTo>
                    <a:cubicBezTo>
                      <a:pt x="4130" y="173"/>
                      <a:pt x="4236" y="279"/>
                      <a:pt x="4236" y="410"/>
                    </a:cubicBezTo>
                    <a:cubicBezTo>
                      <a:pt x="4236" y="1905"/>
                      <a:pt x="4236" y="1905"/>
                      <a:pt x="4236" y="1905"/>
                    </a:cubicBezTo>
                    <a:cubicBezTo>
                      <a:pt x="4236" y="2120"/>
                      <a:pt x="4411" y="2294"/>
                      <a:pt x="4625" y="2294"/>
                    </a:cubicBezTo>
                    <a:cubicBezTo>
                      <a:pt x="5155" y="2294"/>
                      <a:pt x="5155" y="2294"/>
                      <a:pt x="5155" y="2294"/>
                    </a:cubicBezTo>
                    <a:lnTo>
                      <a:pt x="5155" y="21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Oval 34"/>
              <p:cNvSpPr>
                <a:spLocks noChangeArrowheads="1"/>
              </p:cNvSpPr>
              <p:nvPr/>
            </p:nvSpPr>
            <p:spPr bwMode="auto">
              <a:xfrm>
                <a:off x="7400181" y="2686245"/>
                <a:ext cx="193713" cy="19652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8" name="Oval 35"/>
            <p:cNvSpPr>
              <a:spLocks noChangeArrowheads="1"/>
            </p:cNvSpPr>
            <p:nvPr/>
          </p:nvSpPr>
          <p:spPr bwMode="auto">
            <a:xfrm>
              <a:off x="10568364" y="3764298"/>
              <a:ext cx="193713" cy="19511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8" name="TextBox 17"/>
          <p:cNvSpPr txBox="1"/>
          <p:nvPr userDrawn="1"/>
        </p:nvSpPr>
        <p:spPr>
          <a:xfrm>
            <a:off x="550863" y="6352200"/>
            <a:ext cx="1356551"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bg2"/>
                </a:solidFill>
                <a:latin typeface="Arial" panose="020B0604020202020204" pitchFamily="34" charset="0"/>
                <a:cs typeface="Arial" panose="020B0604020202020204" pitchFamily="34" charset="0"/>
              </a:rPr>
              <a:t>Copyright © 2015</a:t>
            </a:r>
            <a:r>
              <a:rPr lang="en-GB" sz="800" baseline="0" dirty="0" smtClean="0">
                <a:solidFill>
                  <a:schemeClr val="bg2"/>
                </a:solidFill>
                <a:latin typeface="Arial" panose="020B0604020202020204" pitchFamily="34" charset="0"/>
                <a:cs typeface="Arial" panose="020B0604020202020204" pitchFamily="34" charset="0"/>
              </a:rPr>
              <a:t> </a:t>
            </a:r>
            <a:r>
              <a:rPr lang="en-GB" sz="800" dirty="0" smtClean="0">
                <a:solidFill>
                  <a:schemeClr val="bg2"/>
                </a:solidFill>
                <a:latin typeface="Arial" panose="020B0604020202020204" pitchFamily="34" charset="0"/>
                <a:cs typeface="Arial" panose="020B0604020202020204" pitchFamily="34" charset="0"/>
              </a:rPr>
              <a:t>Criteo</a:t>
            </a:r>
            <a:endParaRPr lang="en-GB"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8380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Purple/Blue Gradient Divider">
    <p:bg>
      <p:bgPr>
        <a:gradFill flip="none" rotWithShape="1">
          <a:gsLst>
            <a:gs pos="100000">
              <a:schemeClr val="accent6"/>
            </a:gs>
            <a:gs pos="15000">
              <a:schemeClr val="accent5">
                <a:lumMod val="95000"/>
                <a:lumOff val="5000"/>
              </a:schemeClr>
            </a:gs>
          </a:gsLst>
          <a:path path="circle">
            <a:fillToRect r="100000" b="100000"/>
          </a:path>
          <a:tileRect l="-100000" t="-100000"/>
        </a:gra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61905" y="6100579"/>
            <a:ext cx="11074510" cy="0"/>
          </a:xfrm>
          <a:prstGeom prst="line">
            <a:avLst/>
          </a:prstGeom>
          <a:ln cap="rnd">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userDrawn="1"/>
        </p:nvGrpSpPr>
        <p:grpSpPr>
          <a:xfrm>
            <a:off x="10676223" y="6295987"/>
            <a:ext cx="960191" cy="262634"/>
            <a:chOff x="6107359" y="2686245"/>
            <a:chExt cx="4654718" cy="1273170"/>
          </a:xfrm>
          <a:solidFill>
            <a:schemeClr val="bg2"/>
          </a:solidFill>
        </p:grpSpPr>
        <p:grpSp>
          <p:nvGrpSpPr>
            <p:cNvPr id="18" name="Group 17"/>
            <p:cNvGrpSpPr/>
            <p:nvPr/>
          </p:nvGrpSpPr>
          <p:grpSpPr>
            <a:xfrm>
              <a:off x="6107359" y="2686245"/>
              <a:ext cx="4282734" cy="1273170"/>
              <a:chOff x="6107359" y="2686245"/>
              <a:chExt cx="4282734" cy="1273170"/>
            </a:xfrm>
            <a:grpFill/>
          </p:grpSpPr>
          <p:grpSp>
            <p:nvGrpSpPr>
              <p:cNvPr id="20" name="Group 19"/>
              <p:cNvGrpSpPr/>
              <p:nvPr/>
            </p:nvGrpSpPr>
            <p:grpSpPr>
              <a:xfrm>
                <a:off x="6107359" y="3018926"/>
                <a:ext cx="3596318" cy="940489"/>
                <a:chOff x="6107359" y="3018926"/>
                <a:chExt cx="3596318" cy="940489"/>
              </a:xfrm>
              <a:grpFill/>
            </p:grpSpPr>
            <p:sp>
              <p:nvSpPr>
                <p:cNvPr id="23" name="Freeform 28"/>
                <p:cNvSpPr>
                  <a:spLocks/>
                </p:cNvSpPr>
                <p:nvPr/>
              </p:nvSpPr>
              <p:spPr bwMode="auto">
                <a:xfrm>
                  <a:off x="6921514" y="3187372"/>
                  <a:ext cx="388829" cy="763621"/>
                </a:xfrm>
                <a:custGeom>
                  <a:avLst/>
                  <a:gdLst>
                    <a:gd name="T0" fmla="*/ 249 w 766"/>
                    <a:gd name="T1" fmla="*/ 1504 h 1504"/>
                    <a:gd name="T2" fmla="*/ 0 w 766"/>
                    <a:gd name="T3" fmla="*/ 1504 h 1504"/>
                    <a:gd name="T4" fmla="*/ 0 w 766"/>
                    <a:gd name="T5" fmla="*/ 16 h 1504"/>
                    <a:gd name="T6" fmla="*/ 249 w 766"/>
                    <a:gd name="T7" fmla="*/ 16 h 1504"/>
                    <a:gd name="T8" fmla="*/ 249 w 766"/>
                    <a:gd name="T9" fmla="*/ 199 h 1504"/>
                    <a:gd name="T10" fmla="*/ 659 w 766"/>
                    <a:gd name="T11" fmla="*/ 0 h 1504"/>
                    <a:gd name="T12" fmla="*/ 748 w 766"/>
                    <a:gd name="T13" fmla="*/ 6 h 1504"/>
                    <a:gd name="T14" fmla="*/ 766 w 766"/>
                    <a:gd name="T15" fmla="*/ 8 h 1504"/>
                    <a:gd name="T16" fmla="*/ 766 w 766"/>
                    <a:gd name="T17" fmla="*/ 274 h 1504"/>
                    <a:gd name="T18" fmla="*/ 740 w 766"/>
                    <a:gd name="T19" fmla="*/ 268 h 1504"/>
                    <a:gd name="T20" fmla="*/ 606 w 766"/>
                    <a:gd name="T21" fmla="*/ 254 h 1504"/>
                    <a:gd name="T22" fmla="*/ 249 w 766"/>
                    <a:gd name="T23" fmla="*/ 630 h 1504"/>
                    <a:gd name="T24" fmla="*/ 249 w 766"/>
                    <a:gd name="T25" fmla="*/ 1504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6" h="1504">
                      <a:moveTo>
                        <a:pt x="249" y="1504"/>
                      </a:moveTo>
                      <a:cubicBezTo>
                        <a:pt x="0" y="1504"/>
                        <a:pt x="0" y="1504"/>
                        <a:pt x="0" y="1504"/>
                      </a:cubicBezTo>
                      <a:cubicBezTo>
                        <a:pt x="0" y="16"/>
                        <a:pt x="0" y="16"/>
                        <a:pt x="0" y="16"/>
                      </a:cubicBezTo>
                      <a:cubicBezTo>
                        <a:pt x="249" y="16"/>
                        <a:pt x="249" y="16"/>
                        <a:pt x="249" y="16"/>
                      </a:cubicBezTo>
                      <a:cubicBezTo>
                        <a:pt x="249" y="199"/>
                        <a:pt x="249" y="199"/>
                        <a:pt x="249" y="199"/>
                      </a:cubicBezTo>
                      <a:cubicBezTo>
                        <a:pt x="338" y="73"/>
                        <a:pt x="486" y="0"/>
                        <a:pt x="659" y="0"/>
                      </a:cubicBezTo>
                      <a:cubicBezTo>
                        <a:pt x="691" y="0"/>
                        <a:pt x="728" y="3"/>
                        <a:pt x="748" y="6"/>
                      </a:cubicBezTo>
                      <a:cubicBezTo>
                        <a:pt x="766" y="8"/>
                        <a:pt x="766" y="8"/>
                        <a:pt x="766" y="8"/>
                      </a:cubicBezTo>
                      <a:cubicBezTo>
                        <a:pt x="766" y="274"/>
                        <a:pt x="766" y="274"/>
                        <a:pt x="766" y="274"/>
                      </a:cubicBezTo>
                      <a:cubicBezTo>
                        <a:pt x="740" y="268"/>
                        <a:pt x="740" y="268"/>
                        <a:pt x="740" y="268"/>
                      </a:cubicBezTo>
                      <a:cubicBezTo>
                        <a:pt x="705" y="259"/>
                        <a:pt x="658" y="254"/>
                        <a:pt x="606" y="254"/>
                      </a:cubicBezTo>
                      <a:cubicBezTo>
                        <a:pt x="396" y="254"/>
                        <a:pt x="249" y="409"/>
                        <a:pt x="249" y="630"/>
                      </a:cubicBezTo>
                      <a:lnTo>
                        <a:pt x="249" y="15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29"/>
                <p:cNvSpPr>
                  <a:spLocks noEditPoints="1"/>
                </p:cNvSpPr>
                <p:nvPr/>
              </p:nvSpPr>
              <p:spPr bwMode="auto">
                <a:xfrm>
                  <a:off x="8149764" y="3169123"/>
                  <a:ext cx="699050" cy="779062"/>
                </a:xfrm>
                <a:custGeom>
                  <a:avLst/>
                  <a:gdLst>
                    <a:gd name="T0" fmla="*/ 728 w 1379"/>
                    <a:gd name="T1" fmla="*/ 1536 h 1536"/>
                    <a:gd name="T2" fmla="*/ 1304 w 1379"/>
                    <a:gd name="T3" fmla="*/ 1289 h 1536"/>
                    <a:gd name="T4" fmla="*/ 1317 w 1379"/>
                    <a:gd name="T5" fmla="*/ 1274 h 1536"/>
                    <a:gd name="T6" fmla="*/ 1157 w 1379"/>
                    <a:gd name="T7" fmla="*/ 1109 h 1536"/>
                    <a:gd name="T8" fmla="*/ 1142 w 1379"/>
                    <a:gd name="T9" fmla="*/ 1126 h 1536"/>
                    <a:gd name="T10" fmla="*/ 728 w 1379"/>
                    <a:gd name="T11" fmla="*/ 1315 h 1536"/>
                    <a:gd name="T12" fmla="*/ 251 w 1379"/>
                    <a:gd name="T13" fmla="*/ 848 h 1536"/>
                    <a:gd name="T14" fmla="*/ 1375 w 1379"/>
                    <a:gd name="T15" fmla="*/ 848 h 1536"/>
                    <a:gd name="T16" fmla="*/ 1376 w 1379"/>
                    <a:gd name="T17" fmla="*/ 828 h 1536"/>
                    <a:gd name="T18" fmla="*/ 1379 w 1379"/>
                    <a:gd name="T19" fmla="*/ 739 h 1536"/>
                    <a:gd name="T20" fmla="*/ 1202 w 1379"/>
                    <a:gd name="T21" fmla="*/ 217 h 1536"/>
                    <a:gd name="T22" fmla="*/ 722 w 1379"/>
                    <a:gd name="T23" fmla="*/ 0 h 1536"/>
                    <a:gd name="T24" fmla="*/ 0 w 1379"/>
                    <a:gd name="T25" fmla="*/ 788 h 1536"/>
                    <a:gd name="T26" fmla="*/ 0 w 1379"/>
                    <a:gd name="T27" fmla="*/ 799 h 1536"/>
                    <a:gd name="T28" fmla="*/ 728 w 1379"/>
                    <a:gd name="T29" fmla="*/ 1536 h 1536"/>
                    <a:gd name="T30" fmla="*/ 266 w 1379"/>
                    <a:gd name="T31" fmla="*/ 627 h 1536"/>
                    <a:gd name="T32" fmla="*/ 722 w 1379"/>
                    <a:gd name="T33" fmla="*/ 236 h 1536"/>
                    <a:gd name="T34" fmla="*/ 1125 w 1379"/>
                    <a:gd name="T35" fmla="*/ 627 h 1536"/>
                    <a:gd name="T36" fmla="*/ 266 w 1379"/>
                    <a:gd name="T37" fmla="*/ 62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9" h="1536">
                      <a:moveTo>
                        <a:pt x="728" y="1536"/>
                      </a:moveTo>
                      <a:cubicBezTo>
                        <a:pt x="974" y="1536"/>
                        <a:pt x="1151" y="1460"/>
                        <a:pt x="1304" y="1289"/>
                      </a:cubicBezTo>
                      <a:cubicBezTo>
                        <a:pt x="1317" y="1274"/>
                        <a:pt x="1317" y="1274"/>
                        <a:pt x="1317" y="1274"/>
                      </a:cubicBezTo>
                      <a:cubicBezTo>
                        <a:pt x="1157" y="1109"/>
                        <a:pt x="1157" y="1109"/>
                        <a:pt x="1157" y="1109"/>
                      </a:cubicBezTo>
                      <a:cubicBezTo>
                        <a:pt x="1142" y="1126"/>
                        <a:pt x="1142" y="1126"/>
                        <a:pt x="1142" y="1126"/>
                      </a:cubicBezTo>
                      <a:cubicBezTo>
                        <a:pt x="1029" y="1245"/>
                        <a:pt x="925" y="1315"/>
                        <a:pt x="728" y="1315"/>
                      </a:cubicBezTo>
                      <a:cubicBezTo>
                        <a:pt x="451" y="1315"/>
                        <a:pt x="269" y="1137"/>
                        <a:pt x="251" y="848"/>
                      </a:cubicBezTo>
                      <a:cubicBezTo>
                        <a:pt x="1375" y="848"/>
                        <a:pt x="1375" y="848"/>
                        <a:pt x="1375" y="848"/>
                      </a:cubicBezTo>
                      <a:cubicBezTo>
                        <a:pt x="1376" y="828"/>
                        <a:pt x="1376" y="828"/>
                        <a:pt x="1376" y="828"/>
                      </a:cubicBezTo>
                      <a:cubicBezTo>
                        <a:pt x="1379" y="787"/>
                        <a:pt x="1379" y="741"/>
                        <a:pt x="1379" y="739"/>
                      </a:cubicBezTo>
                      <a:cubicBezTo>
                        <a:pt x="1379" y="536"/>
                        <a:pt x="1316" y="351"/>
                        <a:pt x="1202" y="217"/>
                      </a:cubicBezTo>
                      <a:cubicBezTo>
                        <a:pt x="1081" y="75"/>
                        <a:pt x="915" y="0"/>
                        <a:pt x="722" y="0"/>
                      </a:cubicBezTo>
                      <a:cubicBezTo>
                        <a:pt x="297" y="0"/>
                        <a:pt x="0" y="324"/>
                        <a:pt x="0" y="788"/>
                      </a:cubicBezTo>
                      <a:cubicBezTo>
                        <a:pt x="0" y="799"/>
                        <a:pt x="0" y="799"/>
                        <a:pt x="0" y="799"/>
                      </a:cubicBezTo>
                      <a:cubicBezTo>
                        <a:pt x="0" y="1240"/>
                        <a:pt x="292" y="1536"/>
                        <a:pt x="728" y="1536"/>
                      </a:cubicBezTo>
                      <a:moveTo>
                        <a:pt x="266" y="627"/>
                      </a:moveTo>
                      <a:cubicBezTo>
                        <a:pt x="291" y="409"/>
                        <a:pt x="491" y="236"/>
                        <a:pt x="722" y="236"/>
                      </a:cubicBezTo>
                      <a:cubicBezTo>
                        <a:pt x="938" y="236"/>
                        <a:pt x="1114" y="409"/>
                        <a:pt x="1125" y="627"/>
                      </a:cubicBezTo>
                      <a:lnTo>
                        <a:pt x="266" y="6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Rectangle 30"/>
                <p:cNvSpPr>
                  <a:spLocks noChangeArrowheads="1"/>
                </p:cNvSpPr>
                <p:nvPr/>
              </p:nvSpPr>
              <p:spPr bwMode="auto">
                <a:xfrm>
                  <a:off x="7433870" y="3194390"/>
                  <a:ext cx="126334" cy="7566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31"/>
                <p:cNvSpPr>
                  <a:spLocks/>
                </p:cNvSpPr>
                <p:nvPr/>
              </p:nvSpPr>
              <p:spPr bwMode="auto">
                <a:xfrm>
                  <a:off x="7779184" y="3018926"/>
                  <a:ext cx="290569" cy="940489"/>
                </a:xfrm>
                <a:custGeom>
                  <a:avLst/>
                  <a:gdLst>
                    <a:gd name="T0" fmla="*/ 426 w 575"/>
                    <a:gd name="T1" fmla="*/ 1852 h 1852"/>
                    <a:gd name="T2" fmla="*/ 147 w 575"/>
                    <a:gd name="T3" fmla="*/ 1776 h 1852"/>
                    <a:gd name="T4" fmla="*/ 0 w 575"/>
                    <a:gd name="T5" fmla="*/ 1391 h 1852"/>
                    <a:gd name="T6" fmla="*/ 0 w 575"/>
                    <a:gd name="T7" fmla="*/ 580 h 1852"/>
                    <a:gd name="T8" fmla="*/ 0 w 575"/>
                    <a:gd name="T9" fmla="*/ 344 h 1852"/>
                    <a:gd name="T10" fmla="*/ 0 w 575"/>
                    <a:gd name="T11" fmla="*/ 0 h 1852"/>
                    <a:gd name="T12" fmla="*/ 250 w 575"/>
                    <a:gd name="T13" fmla="*/ 0 h 1852"/>
                    <a:gd name="T14" fmla="*/ 250 w 575"/>
                    <a:gd name="T15" fmla="*/ 344 h 1852"/>
                    <a:gd name="T16" fmla="*/ 575 w 575"/>
                    <a:gd name="T17" fmla="*/ 344 h 1852"/>
                    <a:gd name="T18" fmla="*/ 575 w 575"/>
                    <a:gd name="T19" fmla="*/ 580 h 1852"/>
                    <a:gd name="T20" fmla="*/ 250 w 575"/>
                    <a:gd name="T21" fmla="*/ 580 h 1852"/>
                    <a:gd name="T22" fmla="*/ 250 w 575"/>
                    <a:gd name="T23" fmla="*/ 1391 h 1852"/>
                    <a:gd name="T24" fmla="*/ 423 w 575"/>
                    <a:gd name="T25" fmla="*/ 1616 h 1852"/>
                    <a:gd name="T26" fmla="*/ 550 w 575"/>
                    <a:gd name="T27" fmla="*/ 1608 h 1852"/>
                    <a:gd name="T28" fmla="*/ 575 w 575"/>
                    <a:gd name="T29" fmla="*/ 1604 h 1852"/>
                    <a:gd name="T30" fmla="*/ 575 w 575"/>
                    <a:gd name="T31" fmla="*/ 1834 h 1852"/>
                    <a:gd name="T32" fmla="*/ 559 w 575"/>
                    <a:gd name="T33" fmla="*/ 1838 h 1852"/>
                    <a:gd name="T34" fmla="*/ 426 w 575"/>
                    <a:gd name="T35" fmla="*/ 1852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 h="1852">
                      <a:moveTo>
                        <a:pt x="426" y="1852"/>
                      </a:moveTo>
                      <a:cubicBezTo>
                        <a:pt x="349" y="1852"/>
                        <a:pt x="237" y="1844"/>
                        <a:pt x="147" y="1776"/>
                      </a:cubicBezTo>
                      <a:cubicBezTo>
                        <a:pt x="50" y="1702"/>
                        <a:pt x="0" y="1573"/>
                        <a:pt x="0" y="1391"/>
                      </a:cubicBezTo>
                      <a:cubicBezTo>
                        <a:pt x="0" y="580"/>
                        <a:pt x="0" y="580"/>
                        <a:pt x="0" y="580"/>
                      </a:cubicBezTo>
                      <a:cubicBezTo>
                        <a:pt x="0" y="344"/>
                        <a:pt x="0" y="344"/>
                        <a:pt x="0" y="344"/>
                      </a:cubicBezTo>
                      <a:cubicBezTo>
                        <a:pt x="0" y="0"/>
                        <a:pt x="0" y="0"/>
                        <a:pt x="0" y="0"/>
                      </a:cubicBezTo>
                      <a:cubicBezTo>
                        <a:pt x="250" y="0"/>
                        <a:pt x="250" y="0"/>
                        <a:pt x="250" y="0"/>
                      </a:cubicBezTo>
                      <a:cubicBezTo>
                        <a:pt x="250" y="344"/>
                        <a:pt x="250" y="344"/>
                        <a:pt x="250" y="344"/>
                      </a:cubicBezTo>
                      <a:cubicBezTo>
                        <a:pt x="575" y="344"/>
                        <a:pt x="575" y="344"/>
                        <a:pt x="575" y="344"/>
                      </a:cubicBezTo>
                      <a:cubicBezTo>
                        <a:pt x="575" y="580"/>
                        <a:pt x="575" y="580"/>
                        <a:pt x="575" y="580"/>
                      </a:cubicBezTo>
                      <a:cubicBezTo>
                        <a:pt x="250" y="580"/>
                        <a:pt x="250" y="580"/>
                        <a:pt x="250" y="580"/>
                      </a:cubicBezTo>
                      <a:cubicBezTo>
                        <a:pt x="250" y="1391"/>
                        <a:pt x="250" y="1391"/>
                        <a:pt x="250" y="1391"/>
                      </a:cubicBezTo>
                      <a:cubicBezTo>
                        <a:pt x="250" y="1579"/>
                        <a:pt x="316" y="1616"/>
                        <a:pt x="423" y="1616"/>
                      </a:cubicBezTo>
                      <a:cubicBezTo>
                        <a:pt x="462" y="1616"/>
                        <a:pt x="499" y="1616"/>
                        <a:pt x="550" y="1608"/>
                      </a:cubicBezTo>
                      <a:cubicBezTo>
                        <a:pt x="575" y="1604"/>
                        <a:pt x="575" y="1604"/>
                        <a:pt x="575" y="1604"/>
                      </a:cubicBezTo>
                      <a:cubicBezTo>
                        <a:pt x="575" y="1834"/>
                        <a:pt x="575" y="1834"/>
                        <a:pt x="575" y="1834"/>
                      </a:cubicBezTo>
                      <a:cubicBezTo>
                        <a:pt x="559" y="1838"/>
                        <a:pt x="559" y="1838"/>
                        <a:pt x="559" y="1838"/>
                      </a:cubicBezTo>
                      <a:cubicBezTo>
                        <a:pt x="507" y="1850"/>
                        <a:pt x="471" y="1852"/>
                        <a:pt x="426" y="185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32"/>
                <p:cNvSpPr>
                  <a:spLocks noEditPoints="1"/>
                </p:cNvSpPr>
                <p:nvPr/>
              </p:nvSpPr>
              <p:spPr bwMode="auto">
                <a:xfrm>
                  <a:off x="8930230" y="3169123"/>
                  <a:ext cx="773447" cy="790292"/>
                </a:xfrm>
                <a:custGeom>
                  <a:avLst/>
                  <a:gdLst>
                    <a:gd name="T0" fmla="*/ 762 w 1524"/>
                    <a:gd name="T1" fmla="*/ 1557 h 1557"/>
                    <a:gd name="T2" fmla="*/ 1300 w 1524"/>
                    <a:gd name="T3" fmla="*/ 1337 h 1557"/>
                    <a:gd name="T4" fmla="*/ 1524 w 1524"/>
                    <a:gd name="T5" fmla="*/ 779 h 1557"/>
                    <a:gd name="T6" fmla="*/ 1300 w 1524"/>
                    <a:gd name="T7" fmla="*/ 220 h 1557"/>
                    <a:gd name="T8" fmla="*/ 762 w 1524"/>
                    <a:gd name="T9" fmla="*/ 0 h 1557"/>
                    <a:gd name="T10" fmla="*/ 224 w 1524"/>
                    <a:gd name="T11" fmla="*/ 220 h 1557"/>
                    <a:gd name="T12" fmla="*/ 0 w 1524"/>
                    <a:gd name="T13" fmla="*/ 779 h 1557"/>
                    <a:gd name="T14" fmla="*/ 224 w 1524"/>
                    <a:gd name="T15" fmla="*/ 1337 h 1557"/>
                    <a:gd name="T16" fmla="*/ 762 w 1524"/>
                    <a:gd name="T17" fmla="*/ 1557 h 1557"/>
                    <a:gd name="T18" fmla="*/ 762 w 1524"/>
                    <a:gd name="T19" fmla="*/ 236 h 1557"/>
                    <a:gd name="T20" fmla="*/ 1129 w 1524"/>
                    <a:gd name="T21" fmla="*/ 390 h 1557"/>
                    <a:gd name="T22" fmla="*/ 1274 w 1524"/>
                    <a:gd name="T23" fmla="*/ 779 h 1557"/>
                    <a:gd name="T24" fmla="*/ 1129 w 1524"/>
                    <a:gd name="T25" fmla="*/ 1167 h 1557"/>
                    <a:gd name="T26" fmla="*/ 762 w 1524"/>
                    <a:gd name="T27" fmla="*/ 1321 h 1557"/>
                    <a:gd name="T28" fmla="*/ 395 w 1524"/>
                    <a:gd name="T29" fmla="*/ 1167 h 1557"/>
                    <a:gd name="T30" fmla="*/ 250 w 1524"/>
                    <a:gd name="T31" fmla="*/ 779 h 1557"/>
                    <a:gd name="T32" fmla="*/ 395 w 1524"/>
                    <a:gd name="T33" fmla="*/ 390 h 1557"/>
                    <a:gd name="T34" fmla="*/ 762 w 1524"/>
                    <a:gd name="T35" fmla="*/ 23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4" h="1557">
                      <a:moveTo>
                        <a:pt x="762" y="1557"/>
                      </a:moveTo>
                      <a:cubicBezTo>
                        <a:pt x="967" y="1557"/>
                        <a:pt x="1158" y="1479"/>
                        <a:pt x="1300" y="1337"/>
                      </a:cubicBezTo>
                      <a:cubicBezTo>
                        <a:pt x="1444" y="1192"/>
                        <a:pt x="1524" y="994"/>
                        <a:pt x="1524" y="779"/>
                      </a:cubicBezTo>
                      <a:cubicBezTo>
                        <a:pt x="1524" y="563"/>
                        <a:pt x="1444" y="365"/>
                        <a:pt x="1300" y="220"/>
                      </a:cubicBezTo>
                      <a:cubicBezTo>
                        <a:pt x="1158" y="78"/>
                        <a:pt x="967" y="0"/>
                        <a:pt x="762" y="0"/>
                      </a:cubicBezTo>
                      <a:cubicBezTo>
                        <a:pt x="557" y="0"/>
                        <a:pt x="366" y="78"/>
                        <a:pt x="224" y="220"/>
                      </a:cubicBezTo>
                      <a:cubicBezTo>
                        <a:pt x="79" y="365"/>
                        <a:pt x="0" y="563"/>
                        <a:pt x="0" y="779"/>
                      </a:cubicBezTo>
                      <a:cubicBezTo>
                        <a:pt x="0" y="994"/>
                        <a:pt x="79" y="1192"/>
                        <a:pt x="224" y="1337"/>
                      </a:cubicBezTo>
                      <a:cubicBezTo>
                        <a:pt x="366" y="1479"/>
                        <a:pt x="557" y="1557"/>
                        <a:pt x="762" y="1557"/>
                      </a:cubicBezTo>
                      <a:moveTo>
                        <a:pt x="762" y="236"/>
                      </a:moveTo>
                      <a:cubicBezTo>
                        <a:pt x="904" y="236"/>
                        <a:pt x="1035" y="291"/>
                        <a:pt x="1129" y="390"/>
                      </a:cubicBezTo>
                      <a:cubicBezTo>
                        <a:pt x="1222" y="490"/>
                        <a:pt x="1274" y="628"/>
                        <a:pt x="1274" y="779"/>
                      </a:cubicBezTo>
                      <a:cubicBezTo>
                        <a:pt x="1274" y="929"/>
                        <a:pt x="1222" y="1067"/>
                        <a:pt x="1129" y="1167"/>
                      </a:cubicBezTo>
                      <a:cubicBezTo>
                        <a:pt x="1035" y="1267"/>
                        <a:pt x="904" y="1321"/>
                        <a:pt x="762" y="1321"/>
                      </a:cubicBezTo>
                      <a:cubicBezTo>
                        <a:pt x="619" y="1321"/>
                        <a:pt x="489" y="1267"/>
                        <a:pt x="395" y="1167"/>
                      </a:cubicBezTo>
                      <a:cubicBezTo>
                        <a:pt x="301" y="1067"/>
                        <a:pt x="250" y="929"/>
                        <a:pt x="250" y="779"/>
                      </a:cubicBezTo>
                      <a:cubicBezTo>
                        <a:pt x="250" y="628"/>
                        <a:pt x="301" y="490"/>
                        <a:pt x="395" y="390"/>
                      </a:cubicBezTo>
                      <a:cubicBezTo>
                        <a:pt x="489" y="291"/>
                        <a:pt x="619" y="236"/>
                        <a:pt x="762" y="2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33"/>
                <p:cNvSpPr>
                  <a:spLocks/>
                </p:cNvSpPr>
                <p:nvPr/>
              </p:nvSpPr>
              <p:spPr bwMode="auto">
                <a:xfrm>
                  <a:off x="6107359" y="3169123"/>
                  <a:ext cx="673783" cy="790292"/>
                </a:xfrm>
                <a:custGeom>
                  <a:avLst/>
                  <a:gdLst>
                    <a:gd name="T0" fmla="*/ 767 w 1326"/>
                    <a:gd name="T1" fmla="*/ 1557 h 1557"/>
                    <a:gd name="T2" fmla="*/ 225 w 1326"/>
                    <a:gd name="T3" fmla="*/ 1337 h 1557"/>
                    <a:gd name="T4" fmla="*/ 0 w 1326"/>
                    <a:gd name="T5" fmla="*/ 779 h 1557"/>
                    <a:gd name="T6" fmla="*/ 225 w 1326"/>
                    <a:gd name="T7" fmla="*/ 220 h 1557"/>
                    <a:gd name="T8" fmla="*/ 767 w 1326"/>
                    <a:gd name="T9" fmla="*/ 0 h 1557"/>
                    <a:gd name="T10" fmla="*/ 1313 w 1326"/>
                    <a:gd name="T11" fmla="*/ 220 h 1557"/>
                    <a:gd name="T12" fmla="*/ 1326 w 1326"/>
                    <a:gd name="T13" fmla="*/ 234 h 1557"/>
                    <a:gd name="T14" fmla="*/ 1174 w 1326"/>
                    <a:gd name="T15" fmla="*/ 415 h 1557"/>
                    <a:gd name="T16" fmla="*/ 1157 w 1326"/>
                    <a:gd name="T17" fmla="*/ 397 h 1557"/>
                    <a:gd name="T18" fmla="*/ 767 w 1326"/>
                    <a:gd name="T19" fmla="*/ 236 h 1557"/>
                    <a:gd name="T20" fmla="*/ 397 w 1326"/>
                    <a:gd name="T21" fmla="*/ 391 h 1557"/>
                    <a:gd name="T22" fmla="*/ 250 w 1326"/>
                    <a:gd name="T23" fmla="*/ 779 h 1557"/>
                    <a:gd name="T24" fmla="*/ 397 w 1326"/>
                    <a:gd name="T25" fmla="*/ 1167 h 1557"/>
                    <a:gd name="T26" fmla="*/ 767 w 1326"/>
                    <a:gd name="T27" fmla="*/ 1321 h 1557"/>
                    <a:gd name="T28" fmla="*/ 1157 w 1326"/>
                    <a:gd name="T29" fmla="*/ 1160 h 1557"/>
                    <a:gd name="T30" fmla="*/ 1174 w 1326"/>
                    <a:gd name="T31" fmla="*/ 1143 h 1557"/>
                    <a:gd name="T32" fmla="*/ 1326 w 1326"/>
                    <a:gd name="T33" fmla="*/ 1324 h 1557"/>
                    <a:gd name="T34" fmla="*/ 1313 w 1326"/>
                    <a:gd name="T35" fmla="*/ 1338 h 1557"/>
                    <a:gd name="T36" fmla="*/ 767 w 1326"/>
                    <a:gd name="T37"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6" h="1557">
                      <a:moveTo>
                        <a:pt x="767" y="1557"/>
                      </a:moveTo>
                      <a:cubicBezTo>
                        <a:pt x="560" y="1557"/>
                        <a:pt x="368" y="1479"/>
                        <a:pt x="225" y="1337"/>
                      </a:cubicBezTo>
                      <a:cubicBezTo>
                        <a:pt x="80" y="1192"/>
                        <a:pt x="0" y="994"/>
                        <a:pt x="0" y="779"/>
                      </a:cubicBezTo>
                      <a:cubicBezTo>
                        <a:pt x="0" y="563"/>
                        <a:pt x="80" y="365"/>
                        <a:pt x="225" y="220"/>
                      </a:cubicBezTo>
                      <a:cubicBezTo>
                        <a:pt x="368" y="78"/>
                        <a:pt x="560" y="0"/>
                        <a:pt x="767" y="0"/>
                      </a:cubicBezTo>
                      <a:cubicBezTo>
                        <a:pt x="985" y="0"/>
                        <a:pt x="1174" y="76"/>
                        <a:pt x="1313" y="220"/>
                      </a:cubicBezTo>
                      <a:cubicBezTo>
                        <a:pt x="1326" y="234"/>
                        <a:pt x="1326" y="234"/>
                        <a:pt x="1326" y="234"/>
                      </a:cubicBezTo>
                      <a:cubicBezTo>
                        <a:pt x="1174" y="415"/>
                        <a:pt x="1174" y="415"/>
                        <a:pt x="1174" y="415"/>
                      </a:cubicBezTo>
                      <a:cubicBezTo>
                        <a:pt x="1157" y="397"/>
                        <a:pt x="1157" y="397"/>
                        <a:pt x="1157" y="397"/>
                      </a:cubicBezTo>
                      <a:cubicBezTo>
                        <a:pt x="1057" y="292"/>
                        <a:pt x="922" y="236"/>
                        <a:pt x="767" y="236"/>
                      </a:cubicBezTo>
                      <a:cubicBezTo>
                        <a:pt x="623" y="236"/>
                        <a:pt x="491" y="291"/>
                        <a:pt x="397" y="391"/>
                      </a:cubicBezTo>
                      <a:cubicBezTo>
                        <a:pt x="302" y="490"/>
                        <a:pt x="250" y="628"/>
                        <a:pt x="250" y="779"/>
                      </a:cubicBezTo>
                      <a:cubicBezTo>
                        <a:pt x="250" y="929"/>
                        <a:pt x="302" y="1067"/>
                        <a:pt x="397" y="1167"/>
                      </a:cubicBezTo>
                      <a:cubicBezTo>
                        <a:pt x="491" y="1267"/>
                        <a:pt x="623" y="1321"/>
                        <a:pt x="767" y="1321"/>
                      </a:cubicBezTo>
                      <a:cubicBezTo>
                        <a:pt x="922" y="1321"/>
                        <a:pt x="1057" y="1266"/>
                        <a:pt x="1157" y="1160"/>
                      </a:cubicBezTo>
                      <a:cubicBezTo>
                        <a:pt x="1174" y="1143"/>
                        <a:pt x="1174" y="1143"/>
                        <a:pt x="1174" y="1143"/>
                      </a:cubicBezTo>
                      <a:cubicBezTo>
                        <a:pt x="1326" y="1324"/>
                        <a:pt x="1326" y="1324"/>
                        <a:pt x="1326" y="1324"/>
                      </a:cubicBezTo>
                      <a:cubicBezTo>
                        <a:pt x="1313" y="1338"/>
                        <a:pt x="1313" y="1338"/>
                        <a:pt x="1313" y="1338"/>
                      </a:cubicBezTo>
                      <a:cubicBezTo>
                        <a:pt x="1174" y="1481"/>
                        <a:pt x="985" y="1557"/>
                        <a:pt x="767" y="1557"/>
                      </a:cubicBezTo>
                    </a:path>
                  </a:pathLst>
                </a:cu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1" name="Freeform 36"/>
              <p:cNvSpPr>
                <a:spLocks/>
              </p:cNvSpPr>
              <p:nvPr/>
            </p:nvSpPr>
            <p:spPr bwMode="auto">
              <a:xfrm>
                <a:off x="7774972" y="2739586"/>
                <a:ext cx="2615121" cy="1163680"/>
              </a:xfrm>
              <a:custGeom>
                <a:avLst/>
                <a:gdLst>
                  <a:gd name="T0" fmla="*/ 5155 w 5155"/>
                  <a:gd name="T1" fmla="*/ 2121 h 2294"/>
                  <a:gd name="T2" fmla="*/ 4647 w 5155"/>
                  <a:gd name="T3" fmla="*/ 2121 h 2294"/>
                  <a:gd name="T4" fmla="*/ 4409 w 5155"/>
                  <a:gd name="T5" fmla="*/ 1883 h 2294"/>
                  <a:gd name="T6" fmla="*/ 4409 w 5155"/>
                  <a:gd name="T7" fmla="*/ 389 h 2294"/>
                  <a:gd name="T8" fmla="*/ 4020 w 5155"/>
                  <a:gd name="T9" fmla="*/ 0 h 2294"/>
                  <a:gd name="T10" fmla="*/ 0 w 5155"/>
                  <a:gd name="T11" fmla="*/ 0 h 2294"/>
                  <a:gd name="T12" fmla="*/ 0 w 5155"/>
                  <a:gd name="T13" fmla="*/ 173 h 2294"/>
                  <a:gd name="T14" fmla="*/ 3999 w 5155"/>
                  <a:gd name="T15" fmla="*/ 173 h 2294"/>
                  <a:gd name="T16" fmla="*/ 4236 w 5155"/>
                  <a:gd name="T17" fmla="*/ 410 h 2294"/>
                  <a:gd name="T18" fmla="*/ 4236 w 5155"/>
                  <a:gd name="T19" fmla="*/ 1905 h 2294"/>
                  <a:gd name="T20" fmla="*/ 4625 w 5155"/>
                  <a:gd name="T21" fmla="*/ 2294 h 2294"/>
                  <a:gd name="T22" fmla="*/ 5155 w 5155"/>
                  <a:gd name="T23" fmla="*/ 2294 h 2294"/>
                  <a:gd name="T24" fmla="*/ 5155 w 5155"/>
                  <a:gd name="T25" fmla="*/ 2121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5" h="2294">
                    <a:moveTo>
                      <a:pt x="5155" y="2121"/>
                    </a:moveTo>
                    <a:cubicBezTo>
                      <a:pt x="4647" y="2121"/>
                      <a:pt x="4647" y="2121"/>
                      <a:pt x="4647" y="2121"/>
                    </a:cubicBezTo>
                    <a:cubicBezTo>
                      <a:pt x="4516" y="2121"/>
                      <a:pt x="4409" y="2015"/>
                      <a:pt x="4409" y="1883"/>
                    </a:cubicBezTo>
                    <a:cubicBezTo>
                      <a:pt x="4409" y="389"/>
                      <a:pt x="4409" y="389"/>
                      <a:pt x="4409" y="389"/>
                    </a:cubicBezTo>
                    <a:cubicBezTo>
                      <a:pt x="4409" y="174"/>
                      <a:pt x="4235" y="0"/>
                      <a:pt x="4020" y="0"/>
                    </a:cubicBezTo>
                    <a:cubicBezTo>
                      <a:pt x="0" y="0"/>
                      <a:pt x="0" y="0"/>
                      <a:pt x="0" y="0"/>
                    </a:cubicBezTo>
                    <a:cubicBezTo>
                      <a:pt x="0" y="173"/>
                      <a:pt x="0" y="173"/>
                      <a:pt x="0" y="173"/>
                    </a:cubicBezTo>
                    <a:cubicBezTo>
                      <a:pt x="3999" y="173"/>
                      <a:pt x="3999" y="173"/>
                      <a:pt x="3999" y="173"/>
                    </a:cubicBezTo>
                    <a:cubicBezTo>
                      <a:pt x="4130" y="173"/>
                      <a:pt x="4236" y="279"/>
                      <a:pt x="4236" y="410"/>
                    </a:cubicBezTo>
                    <a:cubicBezTo>
                      <a:pt x="4236" y="1905"/>
                      <a:pt x="4236" y="1905"/>
                      <a:pt x="4236" y="1905"/>
                    </a:cubicBezTo>
                    <a:cubicBezTo>
                      <a:pt x="4236" y="2120"/>
                      <a:pt x="4411" y="2294"/>
                      <a:pt x="4625" y="2294"/>
                    </a:cubicBezTo>
                    <a:cubicBezTo>
                      <a:pt x="5155" y="2294"/>
                      <a:pt x="5155" y="2294"/>
                      <a:pt x="5155" y="2294"/>
                    </a:cubicBezTo>
                    <a:lnTo>
                      <a:pt x="5155" y="21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Oval 34"/>
              <p:cNvSpPr>
                <a:spLocks noChangeArrowheads="1"/>
              </p:cNvSpPr>
              <p:nvPr/>
            </p:nvSpPr>
            <p:spPr bwMode="auto">
              <a:xfrm>
                <a:off x="7400181" y="2686245"/>
                <a:ext cx="193713" cy="19652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9" name="Oval 35"/>
            <p:cNvSpPr>
              <a:spLocks noChangeArrowheads="1"/>
            </p:cNvSpPr>
            <p:nvPr/>
          </p:nvSpPr>
          <p:spPr bwMode="auto">
            <a:xfrm>
              <a:off x="10568364" y="3764298"/>
              <a:ext cx="193713" cy="19511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9" name="Text Placeholder 5"/>
          <p:cNvSpPr>
            <a:spLocks noGrp="1"/>
          </p:cNvSpPr>
          <p:nvPr>
            <p:ph type="body" sz="quarter" idx="14" hasCustomPrompt="1"/>
          </p:nvPr>
        </p:nvSpPr>
        <p:spPr>
          <a:xfrm>
            <a:off x="6418263" y="1543051"/>
            <a:ext cx="5214937" cy="1335066"/>
          </a:xfrm>
          <a:prstGeom prst="rect">
            <a:avLst/>
          </a:prstGeom>
        </p:spPr>
        <p:txBody>
          <a:bodyPr vert="horz" lIns="0" tIns="0" rIns="0" bIns="0" rtlCol="0" anchor="ctr">
            <a:noAutofit/>
          </a:bodyPr>
          <a:lstStyle>
            <a:lvl1pPr>
              <a:defRPr lang="en-US" sz="11500" dirty="0" smtClean="0">
                <a:solidFill>
                  <a:schemeClr val="bg2"/>
                </a:solidFill>
                <a:latin typeface="+mj-lt"/>
                <a:ea typeface="+mj-ea"/>
                <a:cs typeface="+mj-cs"/>
              </a:defRPr>
            </a:lvl1pPr>
          </a:lstStyle>
          <a:p>
            <a:pPr lvl="0">
              <a:lnSpc>
                <a:spcPct val="100000"/>
              </a:lnSpc>
              <a:spcBef>
                <a:spcPct val="0"/>
              </a:spcBef>
              <a:buNone/>
            </a:pPr>
            <a:r>
              <a:rPr lang="en-US" dirty="0" smtClean="0"/>
              <a:t>Text</a:t>
            </a:r>
          </a:p>
        </p:txBody>
      </p:sp>
      <p:sp>
        <p:nvSpPr>
          <p:cNvPr id="30" name="Text Placeholder 5"/>
          <p:cNvSpPr>
            <a:spLocks noGrp="1"/>
          </p:cNvSpPr>
          <p:nvPr>
            <p:ph type="body" sz="quarter" idx="15" hasCustomPrompt="1"/>
          </p:nvPr>
        </p:nvSpPr>
        <p:spPr>
          <a:xfrm>
            <a:off x="6418263" y="3173133"/>
            <a:ext cx="5214937" cy="2509653"/>
          </a:xfrm>
          <a:prstGeom prst="rect">
            <a:avLst/>
          </a:prstGeom>
        </p:spPr>
        <p:txBody>
          <a:bodyPr vert="horz" lIns="91440" tIns="45720" rIns="91440" bIns="45720" rtlCol="0">
            <a:normAutofit/>
          </a:bodyPr>
          <a:lstStyle>
            <a:lvl1pPr>
              <a:defRPr lang="en-US" sz="3200" dirty="0" smtClean="0">
                <a:solidFill>
                  <a:schemeClr val="bg2"/>
                </a:solidFill>
              </a:defRPr>
            </a:lvl1pPr>
          </a:lstStyle>
          <a:p>
            <a:pPr marL="0" lvl="0" indent="0">
              <a:buNone/>
            </a:pPr>
            <a:r>
              <a:rPr lang="en-US" dirty="0" smtClean="0"/>
              <a:t>Sub-heading</a:t>
            </a:r>
          </a:p>
        </p:txBody>
      </p:sp>
      <p:sp>
        <p:nvSpPr>
          <p:cNvPr id="31" name="TextBox 30"/>
          <p:cNvSpPr txBox="1"/>
          <p:nvPr userDrawn="1"/>
        </p:nvSpPr>
        <p:spPr>
          <a:xfrm>
            <a:off x="550863" y="6352200"/>
            <a:ext cx="1356551"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bg2"/>
                </a:solidFill>
                <a:latin typeface="Arial" panose="020B0604020202020204" pitchFamily="34" charset="0"/>
                <a:cs typeface="Arial" panose="020B0604020202020204" pitchFamily="34" charset="0"/>
              </a:rPr>
              <a:t>Copyright © 2015</a:t>
            </a:r>
            <a:r>
              <a:rPr lang="en-GB" sz="800" baseline="0" dirty="0" smtClean="0">
                <a:solidFill>
                  <a:schemeClr val="bg2"/>
                </a:solidFill>
                <a:latin typeface="Arial" panose="020B0604020202020204" pitchFamily="34" charset="0"/>
                <a:cs typeface="Arial" panose="020B0604020202020204" pitchFamily="34" charset="0"/>
              </a:rPr>
              <a:t> </a:t>
            </a:r>
            <a:r>
              <a:rPr lang="en-GB" sz="800" dirty="0" smtClean="0">
                <a:solidFill>
                  <a:schemeClr val="bg2"/>
                </a:solidFill>
                <a:latin typeface="Arial" panose="020B0604020202020204" pitchFamily="34" charset="0"/>
                <a:cs typeface="Arial" panose="020B0604020202020204" pitchFamily="34" charset="0"/>
              </a:rPr>
              <a:t>Criteo</a:t>
            </a:r>
            <a:endParaRPr lang="en-GB"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90783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Blue Green Gradient Divider">
    <p:bg>
      <p:bgPr>
        <a:gradFill>
          <a:gsLst>
            <a:gs pos="100000">
              <a:schemeClr val="accent6"/>
            </a:gs>
            <a:gs pos="16000">
              <a:srgbClr val="568E14"/>
            </a:gs>
          </a:gsLst>
          <a:path path="circle">
            <a:fillToRect r="100000" b="100000"/>
          </a:path>
        </a:gradFill>
        <a:effectLst/>
      </p:bgPr>
    </p:bg>
    <p:spTree>
      <p:nvGrpSpPr>
        <p:cNvPr id="1" name=""/>
        <p:cNvGrpSpPr/>
        <p:nvPr/>
      </p:nvGrpSpPr>
      <p:grpSpPr>
        <a:xfrm>
          <a:off x="0" y="0"/>
          <a:ext cx="0" cy="0"/>
          <a:chOff x="0" y="0"/>
          <a:chExt cx="0" cy="0"/>
        </a:xfrm>
      </p:grpSpPr>
      <p:cxnSp>
        <p:nvCxnSpPr>
          <p:cNvPr id="18" name="Straight Connector 17"/>
          <p:cNvCxnSpPr/>
          <p:nvPr userDrawn="1"/>
        </p:nvCxnSpPr>
        <p:spPr>
          <a:xfrm>
            <a:off x="561905" y="6100579"/>
            <a:ext cx="11074510" cy="0"/>
          </a:xfrm>
          <a:prstGeom prst="line">
            <a:avLst/>
          </a:prstGeom>
          <a:ln cap="rnd">
            <a:solidFill>
              <a:schemeClr val="bg2"/>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10676223" y="6295987"/>
            <a:ext cx="960191" cy="262634"/>
            <a:chOff x="6107359" y="2686245"/>
            <a:chExt cx="4654718" cy="1273170"/>
          </a:xfrm>
          <a:solidFill>
            <a:schemeClr val="bg2"/>
          </a:solidFill>
        </p:grpSpPr>
        <p:grpSp>
          <p:nvGrpSpPr>
            <p:cNvPr id="21" name="Group 20"/>
            <p:cNvGrpSpPr/>
            <p:nvPr/>
          </p:nvGrpSpPr>
          <p:grpSpPr>
            <a:xfrm>
              <a:off x="6107359" y="2686245"/>
              <a:ext cx="4282734" cy="1273170"/>
              <a:chOff x="6107359" y="2686245"/>
              <a:chExt cx="4282734" cy="1273170"/>
            </a:xfrm>
            <a:grpFill/>
          </p:grpSpPr>
          <p:grpSp>
            <p:nvGrpSpPr>
              <p:cNvPr id="23" name="Group 22"/>
              <p:cNvGrpSpPr/>
              <p:nvPr/>
            </p:nvGrpSpPr>
            <p:grpSpPr>
              <a:xfrm>
                <a:off x="6107359" y="3018926"/>
                <a:ext cx="3596318" cy="940489"/>
                <a:chOff x="6107359" y="3018926"/>
                <a:chExt cx="3596318" cy="940489"/>
              </a:xfrm>
              <a:grpFill/>
            </p:grpSpPr>
            <p:sp>
              <p:nvSpPr>
                <p:cNvPr id="26" name="Freeform 28"/>
                <p:cNvSpPr>
                  <a:spLocks/>
                </p:cNvSpPr>
                <p:nvPr/>
              </p:nvSpPr>
              <p:spPr bwMode="auto">
                <a:xfrm>
                  <a:off x="6921514" y="3187372"/>
                  <a:ext cx="388829" cy="763621"/>
                </a:xfrm>
                <a:custGeom>
                  <a:avLst/>
                  <a:gdLst>
                    <a:gd name="T0" fmla="*/ 249 w 766"/>
                    <a:gd name="T1" fmla="*/ 1504 h 1504"/>
                    <a:gd name="T2" fmla="*/ 0 w 766"/>
                    <a:gd name="T3" fmla="*/ 1504 h 1504"/>
                    <a:gd name="T4" fmla="*/ 0 w 766"/>
                    <a:gd name="T5" fmla="*/ 16 h 1504"/>
                    <a:gd name="T6" fmla="*/ 249 w 766"/>
                    <a:gd name="T7" fmla="*/ 16 h 1504"/>
                    <a:gd name="T8" fmla="*/ 249 w 766"/>
                    <a:gd name="T9" fmla="*/ 199 h 1504"/>
                    <a:gd name="T10" fmla="*/ 659 w 766"/>
                    <a:gd name="T11" fmla="*/ 0 h 1504"/>
                    <a:gd name="T12" fmla="*/ 748 w 766"/>
                    <a:gd name="T13" fmla="*/ 6 h 1504"/>
                    <a:gd name="T14" fmla="*/ 766 w 766"/>
                    <a:gd name="T15" fmla="*/ 8 h 1504"/>
                    <a:gd name="T16" fmla="*/ 766 w 766"/>
                    <a:gd name="T17" fmla="*/ 274 h 1504"/>
                    <a:gd name="T18" fmla="*/ 740 w 766"/>
                    <a:gd name="T19" fmla="*/ 268 h 1504"/>
                    <a:gd name="T20" fmla="*/ 606 w 766"/>
                    <a:gd name="T21" fmla="*/ 254 h 1504"/>
                    <a:gd name="T22" fmla="*/ 249 w 766"/>
                    <a:gd name="T23" fmla="*/ 630 h 1504"/>
                    <a:gd name="T24" fmla="*/ 249 w 766"/>
                    <a:gd name="T25" fmla="*/ 1504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6" h="1504">
                      <a:moveTo>
                        <a:pt x="249" y="1504"/>
                      </a:moveTo>
                      <a:cubicBezTo>
                        <a:pt x="0" y="1504"/>
                        <a:pt x="0" y="1504"/>
                        <a:pt x="0" y="1504"/>
                      </a:cubicBezTo>
                      <a:cubicBezTo>
                        <a:pt x="0" y="16"/>
                        <a:pt x="0" y="16"/>
                        <a:pt x="0" y="16"/>
                      </a:cubicBezTo>
                      <a:cubicBezTo>
                        <a:pt x="249" y="16"/>
                        <a:pt x="249" y="16"/>
                        <a:pt x="249" y="16"/>
                      </a:cubicBezTo>
                      <a:cubicBezTo>
                        <a:pt x="249" y="199"/>
                        <a:pt x="249" y="199"/>
                        <a:pt x="249" y="199"/>
                      </a:cubicBezTo>
                      <a:cubicBezTo>
                        <a:pt x="338" y="73"/>
                        <a:pt x="486" y="0"/>
                        <a:pt x="659" y="0"/>
                      </a:cubicBezTo>
                      <a:cubicBezTo>
                        <a:pt x="691" y="0"/>
                        <a:pt x="728" y="3"/>
                        <a:pt x="748" y="6"/>
                      </a:cubicBezTo>
                      <a:cubicBezTo>
                        <a:pt x="766" y="8"/>
                        <a:pt x="766" y="8"/>
                        <a:pt x="766" y="8"/>
                      </a:cubicBezTo>
                      <a:cubicBezTo>
                        <a:pt x="766" y="274"/>
                        <a:pt x="766" y="274"/>
                        <a:pt x="766" y="274"/>
                      </a:cubicBezTo>
                      <a:cubicBezTo>
                        <a:pt x="740" y="268"/>
                        <a:pt x="740" y="268"/>
                        <a:pt x="740" y="268"/>
                      </a:cubicBezTo>
                      <a:cubicBezTo>
                        <a:pt x="705" y="259"/>
                        <a:pt x="658" y="254"/>
                        <a:pt x="606" y="254"/>
                      </a:cubicBezTo>
                      <a:cubicBezTo>
                        <a:pt x="396" y="254"/>
                        <a:pt x="249" y="409"/>
                        <a:pt x="249" y="630"/>
                      </a:cubicBezTo>
                      <a:lnTo>
                        <a:pt x="249" y="150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9"/>
                <p:cNvSpPr>
                  <a:spLocks noEditPoints="1"/>
                </p:cNvSpPr>
                <p:nvPr/>
              </p:nvSpPr>
              <p:spPr bwMode="auto">
                <a:xfrm>
                  <a:off x="8149764" y="3169123"/>
                  <a:ext cx="699050" cy="779062"/>
                </a:xfrm>
                <a:custGeom>
                  <a:avLst/>
                  <a:gdLst>
                    <a:gd name="T0" fmla="*/ 728 w 1379"/>
                    <a:gd name="T1" fmla="*/ 1536 h 1536"/>
                    <a:gd name="T2" fmla="*/ 1304 w 1379"/>
                    <a:gd name="T3" fmla="*/ 1289 h 1536"/>
                    <a:gd name="T4" fmla="*/ 1317 w 1379"/>
                    <a:gd name="T5" fmla="*/ 1274 h 1536"/>
                    <a:gd name="T6" fmla="*/ 1157 w 1379"/>
                    <a:gd name="T7" fmla="*/ 1109 h 1536"/>
                    <a:gd name="T8" fmla="*/ 1142 w 1379"/>
                    <a:gd name="T9" fmla="*/ 1126 h 1536"/>
                    <a:gd name="T10" fmla="*/ 728 w 1379"/>
                    <a:gd name="T11" fmla="*/ 1315 h 1536"/>
                    <a:gd name="T12" fmla="*/ 251 w 1379"/>
                    <a:gd name="T13" fmla="*/ 848 h 1536"/>
                    <a:gd name="T14" fmla="*/ 1375 w 1379"/>
                    <a:gd name="T15" fmla="*/ 848 h 1536"/>
                    <a:gd name="T16" fmla="*/ 1376 w 1379"/>
                    <a:gd name="T17" fmla="*/ 828 h 1536"/>
                    <a:gd name="T18" fmla="*/ 1379 w 1379"/>
                    <a:gd name="T19" fmla="*/ 739 h 1536"/>
                    <a:gd name="T20" fmla="*/ 1202 w 1379"/>
                    <a:gd name="T21" fmla="*/ 217 h 1536"/>
                    <a:gd name="T22" fmla="*/ 722 w 1379"/>
                    <a:gd name="T23" fmla="*/ 0 h 1536"/>
                    <a:gd name="T24" fmla="*/ 0 w 1379"/>
                    <a:gd name="T25" fmla="*/ 788 h 1536"/>
                    <a:gd name="T26" fmla="*/ 0 w 1379"/>
                    <a:gd name="T27" fmla="*/ 799 h 1536"/>
                    <a:gd name="T28" fmla="*/ 728 w 1379"/>
                    <a:gd name="T29" fmla="*/ 1536 h 1536"/>
                    <a:gd name="T30" fmla="*/ 266 w 1379"/>
                    <a:gd name="T31" fmla="*/ 627 h 1536"/>
                    <a:gd name="T32" fmla="*/ 722 w 1379"/>
                    <a:gd name="T33" fmla="*/ 236 h 1536"/>
                    <a:gd name="T34" fmla="*/ 1125 w 1379"/>
                    <a:gd name="T35" fmla="*/ 627 h 1536"/>
                    <a:gd name="T36" fmla="*/ 266 w 1379"/>
                    <a:gd name="T37" fmla="*/ 62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9" h="1536">
                      <a:moveTo>
                        <a:pt x="728" y="1536"/>
                      </a:moveTo>
                      <a:cubicBezTo>
                        <a:pt x="974" y="1536"/>
                        <a:pt x="1151" y="1460"/>
                        <a:pt x="1304" y="1289"/>
                      </a:cubicBezTo>
                      <a:cubicBezTo>
                        <a:pt x="1317" y="1274"/>
                        <a:pt x="1317" y="1274"/>
                        <a:pt x="1317" y="1274"/>
                      </a:cubicBezTo>
                      <a:cubicBezTo>
                        <a:pt x="1157" y="1109"/>
                        <a:pt x="1157" y="1109"/>
                        <a:pt x="1157" y="1109"/>
                      </a:cubicBezTo>
                      <a:cubicBezTo>
                        <a:pt x="1142" y="1126"/>
                        <a:pt x="1142" y="1126"/>
                        <a:pt x="1142" y="1126"/>
                      </a:cubicBezTo>
                      <a:cubicBezTo>
                        <a:pt x="1029" y="1245"/>
                        <a:pt x="925" y="1315"/>
                        <a:pt x="728" y="1315"/>
                      </a:cubicBezTo>
                      <a:cubicBezTo>
                        <a:pt x="451" y="1315"/>
                        <a:pt x="269" y="1137"/>
                        <a:pt x="251" y="848"/>
                      </a:cubicBezTo>
                      <a:cubicBezTo>
                        <a:pt x="1375" y="848"/>
                        <a:pt x="1375" y="848"/>
                        <a:pt x="1375" y="848"/>
                      </a:cubicBezTo>
                      <a:cubicBezTo>
                        <a:pt x="1376" y="828"/>
                        <a:pt x="1376" y="828"/>
                        <a:pt x="1376" y="828"/>
                      </a:cubicBezTo>
                      <a:cubicBezTo>
                        <a:pt x="1379" y="787"/>
                        <a:pt x="1379" y="741"/>
                        <a:pt x="1379" y="739"/>
                      </a:cubicBezTo>
                      <a:cubicBezTo>
                        <a:pt x="1379" y="536"/>
                        <a:pt x="1316" y="351"/>
                        <a:pt x="1202" y="217"/>
                      </a:cubicBezTo>
                      <a:cubicBezTo>
                        <a:pt x="1081" y="75"/>
                        <a:pt x="915" y="0"/>
                        <a:pt x="722" y="0"/>
                      </a:cubicBezTo>
                      <a:cubicBezTo>
                        <a:pt x="297" y="0"/>
                        <a:pt x="0" y="324"/>
                        <a:pt x="0" y="788"/>
                      </a:cubicBezTo>
                      <a:cubicBezTo>
                        <a:pt x="0" y="799"/>
                        <a:pt x="0" y="799"/>
                        <a:pt x="0" y="799"/>
                      </a:cubicBezTo>
                      <a:cubicBezTo>
                        <a:pt x="0" y="1240"/>
                        <a:pt x="292" y="1536"/>
                        <a:pt x="728" y="1536"/>
                      </a:cubicBezTo>
                      <a:moveTo>
                        <a:pt x="266" y="627"/>
                      </a:moveTo>
                      <a:cubicBezTo>
                        <a:pt x="291" y="409"/>
                        <a:pt x="491" y="236"/>
                        <a:pt x="722" y="236"/>
                      </a:cubicBezTo>
                      <a:cubicBezTo>
                        <a:pt x="938" y="236"/>
                        <a:pt x="1114" y="409"/>
                        <a:pt x="1125" y="627"/>
                      </a:cubicBezTo>
                      <a:lnTo>
                        <a:pt x="266" y="6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30"/>
                <p:cNvSpPr>
                  <a:spLocks noChangeArrowheads="1"/>
                </p:cNvSpPr>
                <p:nvPr/>
              </p:nvSpPr>
              <p:spPr bwMode="auto">
                <a:xfrm>
                  <a:off x="7433870" y="3194390"/>
                  <a:ext cx="126334" cy="75660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1"/>
                <p:cNvSpPr>
                  <a:spLocks/>
                </p:cNvSpPr>
                <p:nvPr/>
              </p:nvSpPr>
              <p:spPr bwMode="auto">
                <a:xfrm>
                  <a:off x="7779184" y="3018926"/>
                  <a:ext cx="290569" cy="940489"/>
                </a:xfrm>
                <a:custGeom>
                  <a:avLst/>
                  <a:gdLst>
                    <a:gd name="T0" fmla="*/ 426 w 575"/>
                    <a:gd name="T1" fmla="*/ 1852 h 1852"/>
                    <a:gd name="T2" fmla="*/ 147 w 575"/>
                    <a:gd name="T3" fmla="*/ 1776 h 1852"/>
                    <a:gd name="T4" fmla="*/ 0 w 575"/>
                    <a:gd name="T5" fmla="*/ 1391 h 1852"/>
                    <a:gd name="T6" fmla="*/ 0 w 575"/>
                    <a:gd name="T7" fmla="*/ 580 h 1852"/>
                    <a:gd name="T8" fmla="*/ 0 w 575"/>
                    <a:gd name="T9" fmla="*/ 344 h 1852"/>
                    <a:gd name="T10" fmla="*/ 0 w 575"/>
                    <a:gd name="T11" fmla="*/ 0 h 1852"/>
                    <a:gd name="T12" fmla="*/ 250 w 575"/>
                    <a:gd name="T13" fmla="*/ 0 h 1852"/>
                    <a:gd name="T14" fmla="*/ 250 w 575"/>
                    <a:gd name="T15" fmla="*/ 344 h 1852"/>
                    <a:gd name="T16" fmla="*/ 575 w 575"/>
                    <a:gd name="T17" fmla="*/ 344 h 1852"/>
                    <a:gd name="T18" fmla="*/ 575 w 575"/>
                    <a:gd name="T19" fmla="*/ 580 h 1852"/>
                    <a:gd name="T20" fmla="*/ 250 w 575"/>
                    <a:gd name="T21" fmla="*/ 580 h 1852"/>
                    <a:gd name="T22" fmla="*/ 250 w 575"/>
                    <a:gd name="T23" fmla="*/ 1391 h 1852"/>
                    <a:gd name="T24" fmla="*/ 423 w 575"/>
                    <a:gd name="T25" fmla="*/ 1616 h 1852"/>
                    <a:gd name="T26" fmla="*/ 550 w 575"/>
                    <a:gd name="T27" fmla="*/ 1608 h 1852"/>
                    <a:gd name="T28" fmla="*/ 575 w 575"/>
                    <a:gd name="T29" fmla="*/ 1604 h 1852"/>
                    <a:gd name="T30" fmla="*/ 575 w 575"/>
                    <a:gd name="T31" fmla="*/ 1834 h 1852"/>
                    <a:gd name="T32" fmla="*/ 559 w 575"/>
                    <a:gd name="T33" fmla="*/ 1838 h 1852"/>
                    <a:gd name="T34" fmla="*/ 426 w 575"/>
                    <a:gd name="T35" fmla="*/ 1852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 h="1852">
                      <a:moveTo>
                        <a:pt x="426" y="1852"/>
                      </a:moveTo>
                      <a:cubicBezTo>
                        <a:pt x="349" y="1852"/>
                        <a:pt x="237" y="1844"/>
                        <a:pt x="147" y="1776"/>
                      </a:cubicBezTo>
                      <a:cubicBezTo>
                        <a:pt x="50" y="1702"/>
                        <a:pt x="0" y="1573"/>
                        <a:pt x="0" y="1391"/>
                      </a:cubicBezTo>
                      <a:cubicBezTo>
                        <a:pt x="0" y="580"/>
                        <a:pt x="0" y="580"/>
                        <a:pt x="0" y="580"/>
                      </a:cubicBezTo>
                      <a:cubicBezTo>
                        <a:pt x="0" y="344"/>
                        <a:pt x="0" y="344"/>
                        <a:pt x="0" y="344"/>
                      </a:cubicBezTo>
                      <a:cubicBezTo>
                        <a:pt x="0" y="0"/>
                        <a:pt x="0" y="0"/>
                        <a:pt x="0" y="0"/>
                      </a:cubicBezTo>
                      <a:cubicBezTo>
                        <a:pt x="250" y="0"/>
                        <a:pt x="250" y="0"/>
                        <a:pt x="250" y="0"/>
                      </a:cubicBezTo>
                      <a:cubicBezTo>
                        <a:pt x="250" y="344"/>
                        <a:pt x="250" y="344"/>
                        <a:pt x="250" y="344"/>
                      </a:cubicBezTo>
                      <a:cubicBezTo>
                        <a:pt x="575" y="344"/>
                        <a:pt x="575" y="344"/>
                        <a:pt x="575" y="344"/>
                      </a:cubicBezTo>
                      <a:cubicBezTo>
                        <a:pt x="575" y="580"/>
                        <a:pt x="575" y="580"/>
                        <a:pt x="575" y="580"/>
                      </a:cubicBezTo>
                      <a:cubicBezTo>
                        <a:pt x="250" y="580"/>
                        <a:pt x="250" y="580"/>
                        <a:pt x="250" y="580"/>
                      </a:cubicBezTo>
                      <a:cubicBezTo>
                        <a:pt x="250" y="1391"/>
                        <a:pt x="250" y="1391"/>
                        <a:pt x="250" y="1391"/>
                      </a:cubicBezTo>
                      <a:cubicBezTo>
                        <a:pt x="250" y="1579"/>
                        <a:pt x="316" y="1616"/>
                        <a:pt x="423" y="1616"/>
                      </a:cubicBezTo>
                      <a:cubicBezTo>
                        <a:pt x="462" y="1616"/>
                        <a:pt x="499" y="1616"/>
                        <a:pt x="550" y="1608"/>
                      </a:cubicBezTo>
                      <a:cubicBezTo>
                        <a:pt x="575" y="1604"/>
                        <a:pt x="575" y="1604"/>
                        <a:pt x="575" y="1604"/>
                      </a:cubicBezTo>
                      <a:cubicBezTo>
                        <a:pt x="575" y="1834"/>
                        <a:pt x="575" y="1834"/>
                        <a:pt x="575" y="1834"/>
                      </a:cubicBezTo>
                      <a:cubicBezTo>
                        <a:pt x="559" y="1838"/>
                        <a:pt x="559" y="1838"/>
                        <a:pt x="559" y="1838"/>
                      </a:cubicBezTo>
                      <a:cubicBezTo>
                        <a:pt x="507" y="1850"/>
                        <a:pt x="471" y="1852"/>
                        <a:pt x="426" y="1852"/>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2"/>
                <p:cNvSpPr>
                  <a:spLocks noEditPoints="1"/>
                </p:cNvSpPr>
                <p:nvPr/>
              </p:nvSpPr>
              <p:spPr bwMode="auto">
                <a:xfrm>
                  <a:off x="8930230" y="3169123"/>
                  <a:ext cx="773447" cy="790292"/>
                </a:xfrm>
                <a:custGeom>
                  <a:avLst/>
                  <a:gdLst>
                    <a:gd name="T0" fmla="*/ 762 w 1524"/>
                    <a:gd name="T1" fmla="*/ 1557 h 1557"/>
                    <a:gd name="T2" fmla="*/ 1300 w 1524"/>
                    <a:gd name="T3" fmla="*/ 1337 h 1557"/>
                    <a:gd name="T4" fmla="*/ 1524 w 1524"/>
                    <a:gd name="T5" fmla="*/ 779 h 1557"/>
                    <a:gd name="T6" fmla="*/ 1300 w 1524"/>
                    <a:gd name="T7" fmla="*/ 220 h 1557"/>
                    <a:gd name="T8" fmla="*/ 762 w 1524"/>
                    <a:gd name="T9" fmla="*/ 0 h 1557"/>
                    <a:gd name="T10" fmla="*/ 224 w 1524"/>
                    <a:gd name="T11" fmla="*/ 220 h 1557"/>
                    <a:gd name="T12" fmla="*/ 0 w 1524"/>
                    <a:gd name="T13" fmla="*/ 779 h 1557"/>
                    <a:gd name="T14" fmla="*/ 224 w 1524"/>
                    <a:gd name="T15" fmla="*/ 1337 h 1557"/>
                    <a:gd name="T16" fmla="*/ 762 w 1524"/>
                    <a:gd name="T17" fmla="*/ 1557 h 1557"/>
                    <a:gd name="T18" fmla="*/ 762 w 1524"/>
                    <a:gd name="T19" fmla="*/ 236 h 1557"/>
                    <a:gd name="T20" fmla="*/ 1129 w 1524"/>
                    <a:gd name="T21" fmla="*/ 390 h 1557"/>
                    <a:gd name="T22" fmla="*/ 1274 w 1524"/>
                    <a:gd name="T23" fmla="*/ 779 h 1557"/>
                    <a:gd name="T24" fmla="*/ 1129 w 1524"/>
                    <a:gd name="T25" fmla="*/ 1167 h 1557"/>
                    <a:gd name="T26" fmla="*/ 762 w 1524"/>
                    <a:gd name="T27" fmla="*/ 1321 h 1557"/>
                    <a:gd name="T28" fmla="*/ 395 w 1524"/>
                    <a:gd name="T29" fmla="*/ 1167 h 1557"/>
                    <a:gd name="T30" fmla="*/ 250 w 1524"/>
                    <a:gd name="T31" fmla="*/ 779 h 1557"/>
                    <a:gd name="T32" fmla="*/ 395 w 1524"/>
                    <a:gd name="T33" fmla="*/ 390 h 1557"/>
                    <a:gd name="T34" fmla="*/ 762 w 1524"/>
                    <a:gd name="T35" fmla="*/ 23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4" h="1557">
                      <a:moveTo>
                        <a:pt x="762" y="1557"/>
                      </a:moveTo>
                      <a:cubicBezTo>
                        <a:pt x="967" y="1557"/>
                        <a:pt x="1158" y="1479"/>
                        <a:pt x="1300" y="1337"/>
                      </a:cubicBezTo>
                      <a:cubicBezTo>
                        <a:pt x="1444" y="1192"/>
                        <a:pt x="1524" y="994"/>
                        <a:pt x="1524" y="779"/>
                      </a:cubicBezTo>
                      <a:cubicBezTo>
                        <a:pt x="1524" y="563"/>
                        <a:pt x="1444" y="365"/>
                        <a:pt x="1300" y="220"/>
                      </a:cubicBezTo>
                      <a:cubicBezTo>
                        <a:pt x="1158" y="78"/>
                        <a:pt x="967" y="0"/>
                        <a:pt x="762" y="0"/>
                      </a:cubicBezTo>
                      <a:cubicBezTo>
                        <a:pt x="557" y="0"/>
                        <a:pt x="366" y="78"/>
                        <a:pt x="224" y="220"/>
                      </a:cubicBezTo>
                      <a:cubicBezTo>
                        <a:pt x="79" y="365"/>
                        <a:pt x="0" y="563"/>
                        <a:pt x="0" y="779"/>
                      </a:cubicBezTo>
                      <a:cubicBezTo>
                        <a:pt x="0" y="994"/>
                        <a:pt x="79" y="1192"/>
                        <a:pt x="224" y="1337"/>
                      </a:cubicBezTo>
                      <a:cubicBezTo>
                        <a:pt x="366" y="1479"/>
                        <a:pt x="557" y="1557"/>
                        <a:pt x="762" y="1557"/>
                      </a:cubicBezTo>
                      <a:moveTo>
                        <a:pt x="762" y="236"/>
                      </a:moveTo>
                      <a:cubicBezTo>
                        <a:pt x="904" y="236"/>
                        <a:pt x="1035" y="291"/>
                        <a:pt x="1129" y="390"/>
                      </a:cubicBezTo>
                      <a:cubicBezTo>
                        <a:pt x="1222" y="490"/>
                        <a:pt x="1274" y="628"/>
                        <a:pt x="1274" y="779"/>
                      </a:cubicBezTo>
                      <a:cubicBezTo>
                        <a:pt x="1274" y="929"/>
                        <a:pt x="1222" y="1067"/>
                        <a:pt x="1129" y="1167"/>
                      </a:cubicBezTo>
                      <a:cubicBezTo>
                        <a:pt x="1035" y="1267"/>
                        <a:pt x="904" y="1321"/>
                        <a:pt x="762" y="1321"/>
                      </a:cubicBezTo>
                      <a:cubicBezTo>
                        <a:pt x="619" y="1321"/>
                        <a:pt x="489" y="1267"/>
                        <a:pt x="395" y="1167"/>
                      </a:cubicBezTo>
                      <a:cubicBezTo>
                        <a:pt x="301" y="1067"/>
                        <a:pt x="250" y="929"/>
                        <a:pt x="250" y="779"/>
                      </a:cubicBezTo>
                      <a:cubicBezTo>
                        <a:pt x="250" y="628"/>
                        <a:pt x="301" y="490"/>
                        <a:pt x="395" y="390"/>
                      </a:cubicBezTo>
                      <a:cubicBezTo>
                        <a:pt x="489" y="291"/>
                        <a:pt x="619" y="236"/>
                        <a:pt x="762" y="236"/>
                      </a:cubicBezTo>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3"/>
                <p:cNvSpPr>
                  <a:spLocks/>
                </p:cNvSpPr>
                <p:nvPr/>
              </p:nvSpPr>
              <p:spPr bwMode="auto">
                <a:xfrm>
                  <a:off x="6107359" y="3169123"/>
                  <a:ext cx="673783" cy="790292"/>
                </a:xfrm>
                <a:custGeom>
                  <a:avLst/>
                  <a:gdLst>
                    <a:gd name="T0" fmla="*/ 767 w 1326"/>
                    <a:gd name="T1" fmla="*/ 1557 h 1557"/>
                    <a:gd name="T2" fmla="*/ 225 w 1326"/>
                    <a:gd name="T3" fmla="*/ 1337 h 1557"/>
                    <a:gd name="T4" fmla="*/ 0 w 1326"/>
                    <a:gd name="T5" fmla="*/ 779 h 1557"/>
                    <a:gd name="T6" fmla="*/ 225 w 1326"/>
                    <a:gd name="T7" fmla="*/ 220 h 1557"/>
                    <a:gd name="T8" fmla="*/ 767 w 1326"/>
                    <a:gd name="T9" fmla="*/ 0 h 1557"/>
                    <a:gd name="T10" fmla="*/ 1313 w 1326"/>
                    <a:gd name="T11" fmla="*/ 220 h 1557"/>
                    <a:gd name="T12" fmla="*/ 1326 w 1326"/>
                    <a:gd name="T13" fmla="*/ 234 h 1557"/>
                    <a:gd name="T14" fmla="*/ 1174 w 1326"/>
                    <a:gd name="T15" fmla="*/ 415 h 1557"/>
                    <a:gd name="T16" fmla="*/ 1157 w 1326"/>
                    <a:gd name="T17" fmla="*/ 397 h 1557"/>
                    <a:gd name="T18" fmla="*/ 767 w 1326"/>
                    <a:gd name="T19" fmla="*/ 236 h 1557"/>
                    <a:gd name="T20" fmla="*/ 397 w 1326"/>
                    <a:gd name="T21" fmla="*/ 391 h 1557"/>
                    <a:gd name="T22" fmla="*/ 250 w 1326"/>
                    <a:gd name="T23" fmla="*/ 779 h 1557"/>
                    <a:gd name="T24" fmla="*/ 397 w 1326"/>
                    <a:gd name="T25" fmla="*/ 1167 h 1557"/>
                    <a:gd name="T26" fmla="*/ 767 w 1326"/>
                    <a:gd name="T27" fmla="*/ 1321 h 1557"/>
                    <a:gd name="T28" fmla="*/ 1157 w 1326"/>
                    <a:gd name="T29" fmla="*/ 1160 h 1557"/>
                    <a:gd name="T30" fmla="*/ 1174 w 1326"/>
                    <a:gd name="T31" fmla="*/ 1143 h 1557"/>
                    <a:gd name="T32" fmla="*/ 1326 w 1326"/>
                    <a:gd name="T33" fmla="*/ 1324 h 1557"/>
                    <a:gd name="T34" fmla="*/ 1313 w 1326"/>
                    <a:gd name="T35" fmla="*/ 1338 h 1557"/>
                    <a:gd name="T36" fmla="*/ 767 w 1326"/>
                    <a:gd name="T37"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6" h="1557">
                      <a:moveTo>
                        <a:pt x="767" y="1557"/>
                      </a:moveTo>
                      <a:cubicBezTo>
                        <a:pt x="560" y="1557"/>
                        <a:pt x="368" y="1479"/>
                        <a:pt x="225" y="1337"/>
                      </a:cubicBezTo>
                      <a:cubicBezTo>
                        <a:pt x="80" y="1192"/>
                        <a:pt x="0" y="994"/>
                        <a:pt x="0" y="779"/>
                      </a:cubicBezTo>
                      <a:cubicBezTo>
                        <a:pt x="0" y="563"/>
                        <a:pt x="80" y="365"/>
                        <a:pt x="225" y="220"/>
                      </a:cubicBezTo>
                      <a:cubicBezTo>
                        <a:pt x="368" y="78"/>
                        <a:pt x="560" y="0"/>
                        <a:pt x="767" y="0"/>
                      </a:cubicBezTo>
                      <a:cubicBezTo>
                        <a:pt x="985" y="0"/>
                        <a:pt x="1174" y="76"/>
                        <a:pt x="1313" y="220"/>
                      </a:cubicBezTo>
                      <a:cubicBezTo>
                        <a:pt x="1326" y="234"/>
                        <a:pt x="1326" y="234"/>
                        <a:pt x="1326" y="234"/>
                      </a:cubicBezTo>
                      <a:cubicBezTo>
                        <a:pt x="1174" y="415"/>
                        <a:pt x="1174" y="415"/>
                        <a:pt x="1174" y="415"/>
                      </a:cubicBezTo>
                      <a:cubicBezTo>
                        <a:pt x="1157" y="397"/>
                        <a:pt x="1157" y="397"/>
                        <a:pt x="1157" y="397"/>
                      </a:cubicBezTo>
                      <a:cubicBezTo>
                        <a:pt x="1057" y="292"/>
                        <a:pt x="922" y="236"/>
                        <a:pt x="767" y="236"/>
                      </a:cubicBezTo>
                      <a:cubicBezTo>
                        <a:pt x="623" y="236"/>
                        <a:pt x="491" y="291"/>
                        <a:pt x="397" y="391"/>
                      </a:cubicBezTo>
                      <a:cubicBezTo>
                        <a:pt x="302" y="490"/>
                        <a:pt x="250" y="628"/>
                        <a:pt x="250" y="779"/>
                      </a:cubicBezTo>
                      <a:cubicBezTo>
                        <a:pt x="250" y="929"/>
                        <a:pt x="302" y="1067"/>
                        <a:pt x="397" y="1167"/>
                      </a:cubicBezTo>
                      <a:cubicBezTo>
                        <a:pt x="491" y="1267"/>
                        <a:pt x="623" y="1321"/>
                        <a:pt x="767" y="1321"/>
                      </a:cubicBezTo>
                      <a:cubicBezTo>
                        <a:pt x="922" y="1321"/>
                        <a:pt x="1057" y="1266"/>
                        <a:pt x="1157" y="1160"/>
                      </a:cubicBezTo>
                      <a:cubicBezTo>
                        <a:pt x="1174" y="1143"/>
                        <a:pt x="1174" y="1143"/>
                        <a:pt x="1174" y="1143"/>
                      </a:cubicBezTo>
                      <a:cubicBezTo>
                        <a:pt x="1326" y="1324"/>
                        <a:pt x="1326" y="1324"/>
                        <a:pt x="1326" y="1324"/>
                      </a:cubicBezTo>
                      <a:cubicBezTo>
                        <a:pt x="1313" y="1338"/>
                        <a:pt x="1313" y="1338"/>
                        <a:pt x="1313" y="1338"/>
                      </a:cubicBezTo>
                      <a:cubicBezTo>
                        <a:pt x="1174" y="1481"/>
                        <a:pt x="985" y="1557"/>
                        <a:pt x="767" y="1557"/>
                      </a:cubicBezTo>
                    </a:path>
                  </a:pathLst>
                </a:cu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Freeform 36"/>
              <p:cNvSpPr>
                <a:spLocks/>
              </p:cNvSpPr>
              <p:nvPr/>
            </p:nvSpPr>
            <p:spPr bwMode="auto">
              <a:xfrm>
                <a:off x="7774972" y="2739586"/>
                <a:ext cx="2615121" cy="1163680"/>
              </a:xfrm>
              <a:custGeom>
                <a:avLst/>
                <a:gdLst>
                  <a:gd name="T0" fmla="*/ 5155 w 5155"/>
                  <a:gd name="T1" fmla="*/ 2121 h 2294"/>
                  <a:gd name="T2" fmla="*/ 4647 w 5155"/>
                  <a:gd name="T3" fmla="*/ 2121 h 2294"/>
                  <a:gd name="T4" fmla="*/ 4409 w 5155"/>
                  <a:gd name="T5" fmla="*/ 1883 h 2294"/>
                  <a:gd name="T6" fmla="*/ 4409 w 5155"/>
                  <a:gd name="T7" fmla="*/ 389 h 2294"/>
                  <a:gd name="T8" fmla="*/ 4020 w 5155"/>
                  <a:gd name="T9" fmla="*/ 0 h 2294"/>
                  <a:gd name="T10" fmla="*/ 0 w 5155"/>
                  <a:gd name="T11" fmla="*/ 0 h 2294"/>
                  <a:gd name="T12" fmla="*/ 0 w 5155"/>
                  <a:gd name="T13" fmla="*/ 173 h 2294"/>
                  <a:gd name="T14" fmla="*/ 3999 w 5155"/>
                  <a:gd name="T15" fmla="*/ 173 h 2294"/>
                  <a:gd name="T16" fmla="*/ 4236 w 5155"/>
                  <a:gd name="T17" fmla="*/ 410 h 2294"/>
                  <a:gd name="T18" fmla="*/ 4236 w 5155"/>
                  <a:gd name="T19" fmla="*/ 1905 h 2294"/>
                  <a:gd name="T20" fmla="*/ 4625 w 5155"/>
                  <a:gd name="T21" fmla="*/ 2294 h 2294"/>
                  <a:gd name="T22" fmla="*/ 5155 w 5155"/>
                  <a:gd name="T23" fmla="*/ 2294 h 2294"/>
                  <a:gd name="T24" fmla="*/ 5155 w 5155"/>
                  <a:gd name="T25" fmla="*/ 2121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5" h="2294">
                    <a:moveTo>
                      <a:pt x="5155" y="2121"/>
                    </a:moveTo>
                    <a:cubicBezTo>
                      <a:pt x="4647" y="2121"/>
                      <a:pt x="4647" y="2121"/>
                      <a:pt x="4647" y="2121"/>
                    </a:cubicBezTo>
                    <a:cubicBezTo>
                      <a:pt x="4516" y="2121"/>
                      <a:pt x="4409" y="2015"/>
                      <a:pt x="4409" y="1883"/>
                    </a:cubicBezTo>
                    <a:cubicBezTo>
                      <a:pt x="4409" y="389"/>
                      <a:pt x="4409" y="389"/>
                      <a:pt x="4409" y="389"/>
                    </a:cubicBezTo>
                    <a:cubicBezTo>
                      <a:pt x="4409" y="174"/>
                      <a:pt x="4235" y="0"/>
                      <a:pt x="4020" y="0"/>
                    </a:cubicBezTo>
                    <a:cubicBezTo>
                      <a:pt x="0" y="0"/>
                      <a:pt x="0" y="0"/>
                      <a:pt x="0" y="0"/>
                    </a:cubicBezTo>
                    <a:cubicBezTo>
                      <a:pt x="0" y="173"/>
                      <a:pt x="0" y="173"/>
                      <a:pt x="0" y="173"/>
                    </a:cubicBezTo>
                    <a:cubicBezTo>
                      <a:pt x="3999" y="173"/>
                      <a:pt x="3999" y="173"/>
                      <a:pt x="3999" y="173"/>
                    </a:cubicBezTo>
                    <a:cubicBezTo>
                      <a:pt x="4130" y="173"/>
                      <a:pt x="4236" y="279"/>
                      <a:pt x="4236" y="410"/>
                    </a:cubicBezTo>
                    <a:cubicBezTo>
                      <a:pt x="4236" y="1905"/>
                      <a:pt x="4236" y="1905"/>
                      <a:pt x="4236" y="1905"/>
                    </a:cubicBezTo>
                    <a:cubicBezTo>
                      <a:pt x="4236" y="2120"/>
                      <a:pt x="4411" y="2294"/>
                      <a:pt x="4625" y="2294"/>
                    </a:cubicBezTo>
                    <a:cubicBezTo>
                      <a:pt x="5155" y="2294"/>
                      <a:pt x="5155" y="2294"/>
                      <a:pt x="5155" y="2294"/>
                    </a:cubicBezTo>
                    <a:lnTo>
                      <a:pt x="5155" y="212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34"/>
              <p:cNvSpPr>
                <a:spLocks noChangeArrowheads="1"/>
              </p:cNvSpPr>
              <p:nvPr/>
            </p:nvSpPr>
            <p:spPr bwMode="auto">
              <a:xfrm>
                <a:off x="7400181" y="2686245"/>
                <a:ext cx="193713" cy="19652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Oval 35"/>
            <p:cNvSpPr>
              <a:spLocks noChangeArrowheads="1"/>
            </p:cNvSpPr>
            <p:nvPr/>
          </p:nvSpPr>
          <p:spPr bwMode="auto">
            <a:xfrm>
              <a:off x="10568364" y="3764298"/>
              <a:ext cx="193713" cy="195117"/>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32" name="Text Placeholder 5"/>
          <p:cNvSpPr>
            <a:spLocks noGrp="1"/>
          </p:cNvSpPr>
          <p:nvPr>
            <p:ph type="body" sz="quarter" idx="14" hasCustomPrompt="1"/>
          </p:nvPr>
        </p:nvSpPr>
        <p:spPr>
          <a:xfrm>
            <a:off x="6418263" y="1543051"/>
            <a:ext cx="5214937" cy="1335066"/>
          </a:xfrm>
          <a:prstGeom prst="rect">
            <a:avLst/>
          </a:prstGeom>
        </p:spPr>
        <p:txBody>
          <a:bodyPr vert="horz" lIns="0" tIns="0" rIns="0" bIns="0" rtlCol="0" anchor="ctr">
            <a:noAutofit/>
          </a:bodyPr>
          <a:lstStyle>
            <a:lvl1pPr>
              <a:defRPr lang="en-US" sz="11500" dirty="0" smtClean="0">
                <a:solidFill>
                  <a:schemeClr val="bg2"/>
                </a:solidFill>
                <a:latin typeface="+mj-lt"/>
                <a:ea typeface="+mj-ea"/>
                <a:cs typeface="+mj-cs"/>
              </a:defRPr>
            </a:lvl1pPr>
          </a:lstStyle>
          <a:p>
            <a:pPr lvl="0">
              <a:lnSpc>
                <a:spcPct val="100000"/>
              </a:lnSpc>
              <a:spcBef>
                <a:spcPct val="0"/>
              </a:spcBef>
              <a:buNone/>
            </a:pPr>
            <a:r>
              <a:rPr lang="en-US" dirty="0" smtClean="0"/>
              <a:t>Text</a:t>
            </a:r>
          </a:p>
        </p:txBody>
      </p:sp>
      <p:sp>
        <p:nvSpPr>
          <p:cNvPr id="33" name="Text Placeholder 5"/>
          <p:cNvSpPr>
            <a:spLocks noGrp="1"/>
          </p:cNvSpPr>
          <p:nvPr>
            <p:ph type="body" sz="quarter" idx="15" hasCustomPrompt="1"/>
          </p:nvPr>
        </p:nvSpPr>
        <p:spPr>
          <a:xfrm>
            <a:off x="6418263" y="3173133"/>
            <a:ext cx="5214937" cy="2509653"/>
          </a:xfrm>
          <a:prstGeom prst="rect">
            <a:avLst/>
          </a:prstGeom>
        </p:spPr>
        <p:txBody>
          <a:bodyPr vert="horz" lIns="91440" tIns="45720" rIns="91440" bIns="45720" rtlCol="0">
            <a:normAutofit/>
          </a:bodyPr>
          <a:lstStyle>
            <a:lvl1pPr>
              <a:defRPr lang="en-US" sz="3200" dirty="0" smtClean="0">
                <a:solidFill>
                  <a:schemeClr val="bg2"/>
                </a:solidFill>
              </a:defRPr>
            </a:lvl1pPr>
          </a:lstStyle>
          <a:p>
            <a:pPr marL="0" lvl="0" indent="0">
              <a:buNone/>
            </a:pPr>
            <a:r>
              <a:rPr lang="en-US" dirty="0" smtClean="0"/>
              <a:t>Sub-heading</a:t>
            </a:r>
          </a:p>
        </p:txBody>
      </p:sp>
      <p:sp>
        <p:nvSpPr>
          <p:cNvPr id="34" name="TextBox 33"/>
          <p:cNvSpPr txBox="1"/>
          <p:nvPr userDrawn="1"/>
        </p:nvSpPr>
        <p:spPr>
          <a:xfrm>
            <a:off x="550863" y="6352200"/>
            <a:ext cx="1356551"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bg2"/>
                </a:solidFill>
                <a:latin typeface="Arial" panose="020B0604020202020204" pitchFamily="34" charset="0"/>
                <a:cs typeface="Arial" panose="020B0604020202020204" pitchFamily="34" charset="0"/>
              </a:rPr>
              <a:t>Copyright © 2015</a:t>
            </a:r>
            <a:r>
              <a:rPr lang="en-GB" sz="800" baseline="0" dirty="0" smtClean="0">
                <a:solidFill>
                  <a:schemeClr val="bg2"/>
                </a:solidFill>
                <a:latin typeface="Arial" panose="020B0604020202020204" pitchFamily="34" charset="0"/>
                <a:cs typeface="Arial" panose="020B0604020202020204" pitchFamily="34" charset="0"/>
              </a:rPr>
              <a:t> </a:t>
            </a:r>
            <a:r>
              <a:rPr lang="en-GB" sz="800" dirty="0" smtClean="0">
                <a:solidFill>
                  <a:schemeClr val="bg2"/>
                </a:solidFill>
                <a:latin typeface="Arial" panose="020B0604020202020204" pitchFamily="34" charset="0"/>
                <a:cs typeface="Arial" panose="020B0604020202020204" pitchFamily="34" charset="0"/>
              </a:rPr>
              <a:t>Criteo</a:t>
            </a:r>
            <a:endParaRPr lang="en-GB"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94003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lvl1pPr>
              <a:buClr>
                <a:schemeClr val="accent1"/>
              </a:buClr>
              <a:buSzPct val="110000"/>
              <a:defRPr/>
            </a:lvl1pPr>
            <a:lvl2pPr>
              <a:buClr>
                <a:schemeClr val="accent1"/>
              </a:buClr>
              <a:buSzPct val="110000"/>
              <a:defRPr/>
            </a:lvl2pPr>
            <a:lvl3pPr>
              <a:buClr>
                <a:schemeClr val="accent1"/>
              </a:buClr>
              <a:buSzPct val="110000"/>
              <a:defRPr/>
            </a:lvl3pPr>
            <a:lvl4pPr>
              <a:buClr>
                <a:schemeClr val="accent1"/>
              </a:buClr>
              <a:buSzPct val="110000"/>
              <a:defRPr/>
            </a:lvl4pPr>
            <a:lvl5pPr>
              <a:buClr>
                <a:schemeClr val="accent1"/>
              </a:buClr>
              <a:buSzPct val="11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90081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96382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075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1905" y="145144"/>
            <a:ext cx="11074509" cy="958572"/>
          </a:xfrm>
          <a:prstGeom prst="rect">
            <a:avLst/>
          </a:prstGeom>
        </p:spPr>
        <p:txBody>
          <a:bodyPr vert="horz" lIns="0" tIns="0" rIns="0" bIns="0" rtlCol="0" anchor="ctr">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61906" y="1291771"/>
            <a:ext cx="11074508" cy="469995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cxnSp>
        <p:nvCxnSpPr>
          <p:cNvPr id="14" name="Straight Connector 13"/>
          <p:cNvCxnSpPr/>
          <p:nvPr userDrawn="1"/>
        </p:nvCxnSpPr>
        <p:spPr>
          <a:xfrm>
            <a:off x="550863" y="1176062"/>
            <a:ext cx="11074510" cy="0"/>
          </a:xfrm>
          <a:prstGeom prst="line">
            <a:avLst/>
          </a:prstGeom>
          <a:ln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a:xfrm>
            <a:off x="550863" y="6352200"/>
            <a:ext cx="1356551"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dirty="0" smtClean="0">
                <a:solidFill>
                  <a:schemeClr val="bg1">
                    <a:lumMod val="50000"/>
                  </a:schemeClr>
                </a:solidFill>
                <a:latin typeface="Arial" panose="020B0604020202020204" pitchFamily="34" charset="0"/>
                <a:cs typeface="Arial" panose="020B0604020202020204" pitchFamily="34" charset="0"/>
              </a:rPr>
              <a:t>Copyright © 2015</a:t>
            </a:r>
            <a:r>
              <a:rPr lang="en-GB" sz="800" baseline="0" dirty="0" smtClean="0">
                <a:solidFill>
                  <a:schemeClr val="bg1">
                    <a:lumMod val="50000"/>
                  </a:schemeClr>
                </a:solidFill>
                <a:latin typeface="Arial" panose="020B0604020202020204" pitchFamily="34" charset="0"/>
                <a:cs typeface="Arial" panose="020B0604020202020204" pitchFamily="34" charset="0"/>
              </a:rPr>
              <a:t> </a:t>
            </a:r>
            <a:r>
              <a:rPr lang="en-GB" sz="800" dirty="0" smtClean="0">
                <a:solidFill>
                  <a:schemeClr val="bg1">
                    <a:lumMod val="50000"/>
                  </a:schemeClr>
                </a:solidFill>
                <a:latin typeface="Arial" panose="020B0604020202020204" pitchFamily="34" charset="0"/>
                <a:cs typeface="Arial" panose="020B0604020202020204" pitchFamily="34" charset="0"/>
              </a:rPr>
              <a:t>Criteo</a:t>
            </a:r>
            <a:endParaRPr lang="en-GB" sz="800" dirty="0">
              <a:solidFill>
                <a:schemeClr val="bg1">
                  <a:lumMod val="50000"/>
                </a:schemeClr>
              </a:solidFill>
              <a:latin typeface="Arial" panose="020B0604020202020204" pitchFamily="34" charset="0"/>
              <a:cs typeface="Arial" panose="020B0604020202020204" pitchFamily="34" charset="0"/>
            </a:endParaRPr>
          </a:p>
        </p:txBody>
      </p:sp>
      <p:cxnSp>
        <p:nvCxnSpPr>
          <p:cNvPr id="18" name="Straight Connector 17"/>
          <p:cNvCxnSpPr/>
          <p:nvPr userDrawn="1"/>
        </p:nvCxnSpPr>
        <p:spPr>
          <a:xfrm>
            <a:off x="561905" y="6100579"/>
            <a:ext cx="11074510" cy="0"/>
          </a:xfrm>
          <a:prstGeom prst="line">
            <a:avLst/>
          </a:prstGeom>
          <a:ln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userDrawn="1"/>
        </p:nvGrpSpPr>
        <p:grpSpPr>
          <a:xfrm>
            <a:off x="10676223" y="6295987"/>
            <a:ext cx="960191" cy="262634"/>
            <a:chOff x="6107359" y="2686245"/>
            <a:chExt cx="4654718" cy="1273170"/>
          </a:xfrm>
        </p:grpSpPr>
        <p:grpSp>
          <p:nvGrpSpPr>
            <p:cNvPr id="21" name="Group 20"/>
            <p:cNvGrpSpPr/>
            <p:nvPr/>
          </p:nvGrpSpPr>
          <p:grpSpPr>
            <a:xfrm>
              <a:off x="6107359" y="2686245"/>
              <a:ext cx="4282734" cy="1273170"/>
              <a:chOff x="6107359" y="2686245"/>
              <a:chExt cx="4282734" cy="1273170"/>
            </a:xfrm>
          </p:grpSpPr>
          <p:grpSp>
            <p:nvGrpSpPr>
              <p:cNvPr id="23" name="Group 22"/>
              <p:cNvGrpSpPr/>
              <p:nvPr/>
            </p:nvGrpSpPr>
            <p:grpSpPr>
              <a:xfrm>
                <a:off x="6107359" y="3018926"/>
                <a:ext cx="3596318" cy="940489"/>
                <a:chOff x="6107359" y="3018926"/>
                <a:chExt cx="3596318" cy="940489"/>
              </a:xfrm>
            </p:grpSpPr>
            <p:sp>
              <p:nvSpPr>
                <p:cNvPr id="26" name="Freeform 28"/>
                <p:cNvSpPr>
                  <a:spLocks/>
                </p:cNvSpPr>
                <p:nvPr/>
              </p:nvSpPr>
              <p:spPr bwMode="auto">
                <a:xfrm>
                  <a:off x="6921514" y="3187372"/>
                  <a:ext cx="388829" cy="763621"/>
                </a:xfrm>
                <a:custGeom>
                  <a:avLst/>
                  <a:gdLst>
                    <a:gd name="T0" fmla="*/ 249 w 766"/>
                    <a:gd name="T1" fmla="*/ 1504 h 1504"/>
                    <a:gd name="T2" fmla="*/ 0 w 766"/>
                    <a:gd name="T3" fmla="*/ 1504 h 1504"/>
                    <a:gd name="T4" fmla="*/ 0 w 766"/>
                    <a:gd name="T5" fmla="*/ 16 h 1504"/>
                    <a:gd name="T6" fmla="*/ 249 w 766"/>
                    <a:gd name="T7" fmla="*/ 16 h 1504"/>
                    <a:gd name="T8" fmla="*/ 249 w 766"/>
                    <a:gd name="T9" fmla="*/ 199 h 1504"/>
                    <a:gd name="T10" fmla="*/ 659 w 766"/>
                    <a:gd name="T11" fmla="*/ 0 h 1504"/>
                    <a:gd name="T12" fmla="*/ 748 w 766"/>
                    <a:gd name="T13" fmla="*/ 6 h 1504"/>
                    <a:gd name="T14" fmla="*/ 766 w 766"/>
                    <a:gd name="T15" fmla="*/ 8 h 1504"/>
                    <a:gd name="T16" fmla="*/ 766 w 766"/>
                    <a:gd name="T17" fmla="*/ 274 h 1504"/>
                    <a:gd name="T18" fmla="*/ 740 w 766"/>
                    <a:gd name="T19" fmla="*/ 268 h 1504"/>
                    <a:gd name="T20" fmla="*/ 606 w 766"/>
                    <a:gd name="T21" fmla="*/ 254 h 1504"/>
                    <a:gd name="T22" fmla="*/ 249 w 766"/>
                    <a:gd name="T23" fmla="*/ 630 h 1504"/>
                    <a:gd name="T24" fmla="*/ 249 w 766"/>
                    <a:gd name="T25" fmla="*/ 1504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6" h="1504">
                      <a:moveTo>
                        <a:pt x="249" y="1504"/>
                      </a:moveTo>
                      <a:cubicBezTo>
                        <a:pt x="0" y="1504"/>
                        <a:pt x="0" y="1504"/>
                        <a:pt x="0" y="1504"/>
                      </a:cubicBezTo>
                      <a:cubicBezTo>
                        <a:pt x="0" y="16"/>
                        <a:pt x="0" y="16"/>
                        <a:pt x="0" y="16"/>
                      </a:cubicBezTo>
                      <a:cubicBezTo>
                        <a:pt x="249" y="16"/>
                        <a:pt x="249" y="16"/>
                        <a:pt x="249" y="16"/>
                      </a:cubicBezTo>
                      <a:cubicBezTo>
                        <a:pt x="249" y="199"/>
                        <a:pt x="249" y="199"/>
                        <a:pt x="249" y="199"/>
                      </a:cubicBezTo>
                      <a:cubicBezTo>
                        <a:pt x="338" y="73"/>
                        <a:pt x="486" y="0"/>
                        <a:pt x="659" y="0"/>
                      </a:cubicBezTo>
                      <a:cubicBezTo>
                        <a:pt x="691" y="0"/>
                        <a:pt x="728" y="3"/>
                        <a:pt x="748" y="6"/>
                      </a:cubicBezTo>
                      <a:cubicBezTo>
                        <a:pt x="766" y="8"/>
                        <a:pt x="766" y="8"/>
                        <a:pt x="766" y="8"/>
                      </a:cubicBezTo>
                      <a:cubicBezTo>
                        <a:pt x="766" y="274"/>
                        <a:pt x="766" y="274"/>
                        <a:pt x="766" y="274"/>
                      </a:cubicBezTo>
                      <a:cubicBezTo>
                        <a:pt x="740" y="268"/>
                        <a:pt x="740" y="268"/>
                        <a:pt x="740" y="268"/>
                      </a:cubicBezTo>
                      <a:cubicBezTo>
                        <a:pt x="705" y="259"/>
                        <a:pt x="658" y="254"/>
                        <a:pt x="606" y="254"/>
                      </a:cubicBezTo>
                      <a:cubicBezTo>
                        <a:pt x="396" y="254"/>
                        <a:pt x="249" y="409"/>
                        <a:pt x="249" y="630"/>
                      </a:cubicBezTo>
                      <a:lnTo>
                        <a:pt x="249" y="1504"/>
                      </a:lnTo>
                      <a:close/>
                    </a:path>
                  </a:pathLst>
                </a:custGeom>
                <a:solidFill>
                  <a:srgbClr val="5658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9"/>
                <p:cNvSpPr>
                  <a:spLocks noEditPoints="1"/>
                </p:cNvSpPr>
                <p:nvPr/>
              </p:nvSpPr>
              <p:spPr bwMode="auto">
                <a:xfrm>
                  <a:off x="8149764" y="3169123"/>
                  <a:ext cx="699050" cy="779062"/>
                </a:xfrm>
                <a:custGeom>
                  <a:avLst/>
                  <a:gdLst>
                    <a:gd name="T0" fmla="*/ 728 w 1379"/>
                    <a:gd name="T1" fmla="*/ 1536 h 1536"/>
                    <a:gd name="T2" fmla="*/ 1304 w 1379"/>
                    <a:gd name="T3" fmla="*/ 1289 h 1536"/>
                    <a:gd name="T4" fmla="*/ 1317 w 1379"/>
                    <a:gd name="T5" fmla="*/ 1274 h 1536"/>
                    <a:gd name="T6" fmla="*/ 1157 w 1379"/>
                    <a:gd name="T7" fmla="*/ 1109 h 1536"/>
                    <a:gd name="T8" fmla="*/ 1142 w 1379"/>
                    <a:gd name="T9" fmla="*/ 1126 h 1536"/>
                    <a:gd name="T10" fmla="*/ 728 w 1379"/>
                    <a:gd name="T11" fmla="*/ 1315 h 1536"/>
                    <a:gd name="T12" fmla="*/ 251 w 1379"/>
                    <a:gd name="T13" fmla="*/ 848 h 1536"/>
                    <a:gd name="T14" fmla="*/ 1375 w 1379"/>
                    <a:gd name="T15" fmla="*/ 848 h 1536"/>
                    <a:gd name="T16" fmla="*/ 1376 w 1379"/>
                    <a:gd name="T17" fmla="*/ 828 h 1536"/>
                    <a:gd name="T18" fmla="*/ 1379 w 1379"/>
                    <a:gd name="T19" fmla="*/ 739 h 1536"/>
                    <a:gd name="T20" fmla="*/ 1202 w 1379"/>
                    <a:gd name="T21" fmla="*/ 217 h 1536"/>
                    <a:gd name="T22" fmla="*/ 722 w 1379"/>
                    <a:gd name="T23" fmla="*/ 0 h 1536"/>
                    <a:gd name="T24" fmla="*/ 0 w 1379"/>
                    <a:gd name="T25" fmla="*/ 788 h 1536"/>
                    <a:gd name="T26" fmla="*/ 0 w 1379"/>
                    <a:gd name="T27" fmla="*/ 799 h 1536"/>
                    <a:gd name="T28" fmla="*/ 728 w 1379"/>
                    <a:gd name="T29" fmla="*/ 1536 h 1536"/>
                    <a:gd name="T30" fmla="*/ 266 w 1379"/>
                    <a:gd name="T31" fmla="*/ 627 h 1536"/>
                    <a:gd name="T32" fmla="*/ 722 w 1379"/>
                    <a:gd name="T33" fmla="*/ 236 h 1536"/>
                    <a:gd name="T34" fmla="*/ 1125 w 1379"/>
                    <a:gd name="T35" fmla="*/ 627 h 1536"/>
                    <a:gd name="T36" fmla="*/ 266 w 1379"/>
                    <a:gd name="T37" fmla="*/ 627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9" h="1536">
                      <a:moveTo>
                        <a:pt x="728" y="1536"/>
                      </a:moveTo>
                      <a:cubicBezTo>
                        <a:pt x="974" y="1536"/>
                        <a:pt x="1151" y="1460"/>
                        <a:pt x="1304" y="1289"/>
                      </a:cubicBezTo>
                      <a:cubicBezTo>
                        <a:pt x="1317" y="1274"/>
                        <a:pt x="1317" y="1274"/>
                        <a:pt x="1317" y="1274"/>
                      </a:cubicBezTo>
                      <a:cubicBezTo>
                        <a:pt x="1157" y="1109"/>
                        <a:pt x="1157" y="1109"/>
                        <a:pt x="1157" y="1109"/>
                      </a:cubicBezTo>
                      <a:cubicBezTo>
                        <a:pt x="1142" y="1126"/>
                        <a:pt x="1142" y="1126"/>
                        <a:pt x="1142" y="1126"/>
                      </a:cubicBezTo>
                      <a:cubicBezTo>
                        <a:pt x="1029" y="1245"/>
                        <a:pt x="925" y="1315"/>
                        <a:pt x="728" y="1315"/>
                      </a:cubicBezTo>
                      <a:cubicBezTo>
                        <a:pt x="451" y="1315"/>
                        <a:pt x="269" y="1137"/>
                        <a:pt x="251" y="848"/>
                      </a:cubicBezTo>
                      <a:cubicBezTo>
                        <a:pt x="1375" y="848"/>
                        <a:pt x="1375" y="848"/>
                        <a:pt x="1375" y="848"/>
                      </a:cubicBezTo>
                      <a:cubicBezTo>
                        <a:pt x="1376" y="828"/>
                        <a:pt x="1376" y="828"/>
                        <a:pt x="1376" y="828"/>
                      </a:cubicBezTo>
                      <a:cubicBezTo>
                        <a:pt x="1379" y="787"/>
                        <a:pt x="1379" y="741"/>
                        <a:pt x="1379" y="739"/>
                      </a:cubicBezTo>
                      <a:cubicBezTo>
                        <a:pt x="1379" y="536"/>
                        <a:pt x="1316" y="351"/>
                        <a:pt x="1202" y="217"/>
                      </a:cubicBezTo>
                      <a:cubicBezTo>
                        <a:pt x="1081" y="75"/>
                        <a:pt x="915" y="0"/>
                        <a:pt x="722" y="0"/>
                      </a:cubicBezTo>
                      <a:cubicBezTo>
                        <a:pt x="297" y="0"/>
                        <a:pt x="0" y="324"/>
                        <a:pt x="0" y="788"/>
                      </a:cubicBezTo>
                      <a:cubicBezTo>
                        <a:pt x="0" y="799"/>
                        <a:pt x="0" y="799"/>
                        <a:pt x="0" y="799"/>
                      </a:cubicBezTo>
                      <a:cubicBezTo>
                        <a:pt x="0" y="1240"/>
                        <a:pt x="292" y="1536"/>
                        <a:pt x="728" y="1536"/>
                      </a:cubicBezTo>
                      <a:moveTo>
                        <a:pt x="266" y="627"/>
                      </a:moveTo>
                      <a:cubicBezTo>
                        <a:pt x="291" y="409"/>
                        <a:pt x="491" y="236"/>
                        <a:pt x="722" y="236"/>
                      </a:cubicBezTo>
                      <a:cubicBezTo>
                        <a:pt x="938" y="236"/>
                        <a:pt x="1114" y="409"/>
                        <a:pt x="1125" y="627"/>
                      </a:cubicBezTo>
                      <a:lnTo>
                        <a:pt x="266" y="627"/>
                      </a:lnTo>
                      <a:close/>
                    </a:path>
                  </a:pathLst>
                </a:custGeom>
                <a:solidFill>
                  <a:srgbClr val="5658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Rectangle 30"/>
                <p:cNvSpPr>
                  <a:spLocks noChangeArrowheads="1"/>
                </p:cNvSpPr>
                <p:nvPr/>
              </p:nvSpPr>
              <p:spPr bwMode="auto">
                <a:xfrm>
                  <a:off x="7433870" y="3194390"/>
                  <a:ext cx="126334" cy="756603"/>
                </a:xfrm>
                <a:prstGeom prst="rect">
                  <a:avLst/>
                </a:prstGeom>
                <a:solidFill>
                  <a:srgbClr val="56585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31"/>
                <p:cNvSpPr>
                  <a:spLocks/>
                </p:cNvSpPr>
                <p:nvPr/>
              </p:nvSpPr>
              <p:spPr bwMode="auto">
                <a:xfrm>
                  <a:off x="7779184" y="3018926"/>
                  <a:ext cx="290569" cy="940489"/>
                </a:xfrm>
                <a:custGeom>
                  <a:avLst/>
                  <a:gdLst>
                    <a:gd name="T0" fmla="*/ 426 w 575"/>
                    <a:gd name="T1" fmla="*/ 1852 h 1852"/>
                    <a:gd name="T2" fmla="*/ 147 w 575"/>
                    <a:gd name="T3" fmla="*/ 1776 h 1852"/>
                    <a:gd name="T4" fmla="*/ 0 w 575"/>
                    <a:gd name="T5" fmla="*/ 1391 h 1852"/>
                    <a:gd name="T6" fmla="*/ 0 w 575"/>
                    <a:gd name="T7" fmla="*/ 580 h 1852"/>
                    <a:gd name="T8" fmla="*/ 0 w 575"/>
                    <a:gd name="T9" fmla="*/ 344 h 1852"/>
                    <a:gd name="T10" fmla="*/ 0 w 575"/>
                    <a:gd name="T11" fmla="*/ 0 h 1852"/>
                    <a:gd name="T12" fmla="*/ 250 w 575"/>
                    <a:gd name="T13" fmla="*/ 0 h 1852"/>
                    <a:gd name="T14" fmla="*/ 250 w 575"/>
                    <a:gd name="T15" fmla="*/ 344 h 1852"/>
                    <a:gd name="T16" fmla="*/ 575 w 575"/>
                    <a:gd name="T17" fmla="*/ 344 h 1852"/>
                    <a:gd name="T18" fmla="*/ 575 w 575"/>
                    <a:gd name="T19" fmla="*/ 580 h 1852"/>
                    <a:gd name="T20" fmla="*/ 250 w 575"/>
                    <a:gd name="T21" fmla="*/ 580 h 1852"/>
                    <a:gd name="T22" fmla="*/ 250 w 575"/>
                    <a:gd name="T23" fmla="*/ 1391 h 1852"/>
                    <a:gd name="T24" fmla="*/ 423 w 575"/>
                    <a:gd name="T25" fmla="*/ 1616 h 1852"/>
                    <a:gd name="T26" fmla="*/ 550 w 575"/>
                    <a:gd name="T27" fmla="*/ 1608 h 1852"/>
                    <a:gd name="T28" fmla="*/ 575 w 575"/>
                    <a:gd name="T29" fmla="*/ 1604 h 1852"/>
                    <a:gd name="T30" fmla="*/ 575 w 575"/>
                    <a:gd name="T31" fmla="*/ 1834 h 1852"/>
                    <a:gd name="T32" fmla="*/ 559 w 575"/>
                    <a:gd name="T33" fmla="*/ 1838 h 1852"/>
                    <a:gd name="T34" fmla="*/ 426 w 575"/>
                    <a:gd name="T35" fmla="*/ 1852 h 1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5" h="1852">
                      <a:moveTo>
                        <a:pt x="426" y="1852"/>
                      </a:moveTo>
                      <a:cubicBezTo>
                        <a:pt x="349" y="1852"/>
                        <a:pt x="237" y="1844"/>
                        <a:pt x="147" y="1776"/>
                      </a:cubicBezTo>
                      <a:cubicBezTo>
                        <a:pt x="50" y="1702"/>
                        <a:pt x="0" y="1573"/>
                        <a:pt x="0" y="1391"/>
                      </a:cubicBezTo>
                      <a:cubicBezTo>
                        <a:pt x="0" y="580"/>
                        <a:pt x="0" y="580"/>
                        <a:pt x="0" y="580"/>
                      </a:cubicBezTo>
                      <a:cubicBezTo>
                        <a:pt x="0" y="344"/>
                        <a:pt x="0" y="344"/>
                        <a:pt x="0" y="344"/>
                      </a:cubicBezTo>
                      <a:cubicBezTo>
                        <a:pt x="0" y="0"/>
                        <a:pt x="0" y="0"/>
                        <a:pt x="0" y="0"/>
                      </a:cubicBezTo>
                      <a:cubicBezTo>
                        <a:pt x="250" y="0"/>
                        <a:pt x="250" y="0"/>
                        <a:pt x="250" y="0"/>
                      </a:cubicBezTo>
                      <a:cubicBezTo>
                        <a:pt x="250" y="344"/>
                        <a:pt x="250" y="344"/>
                        <a:pt x="250" y="344"/>
                      </a:cubicBezTo>
                      <a:cubicBezTo>
                        <a:pt x="575" y="344"/>
                        <a:pt x="575" y="344"/>
                        <a:pt x="575" y="344"/>
                      </a:cubicBezTo>
                      <a:cubicBezTo>
                        <a:pt x="575" y="580"/>
                        <a:pt x="575" y="580"/>
                        <a:pt x="575" y="580"/>
                      </a:cubicBezTo>
                      <a:cubicBezTo>
                        <a:pt x="250" y="580"/>
                        <a:pt x="250" y="580"/>
                        <a:pt x="250" y="580"/>
                      </a:cubicBezTo>
                      <a:cubicBezTo>
                        <a:pt x="250" y="1391"/>
                        <a:pt x="250" y="1391"/>
                        <a:pt x="250" y="1391"/>
                      </a:cubicBezTo>
                      <a:cubicBezTo>
                        <a:pt x="250" y="1579"/>
                        <a:pt x="316" y="1616"/>
                        <a:pt x="423" y="1616"/>
                      </a:cubicBezTo>
                      <a:cubicBezTo>
                        <a:pt x="462" y="1616"/>
                        <a:pt x="499" y="1616"/>
                        <a:pt x="550" y="1608"/>
                      </a:cubicBezTo>
                      <a:cubicBezTo>
                        <a:pt x="575" y="1604"/>
                        <a:pt x="575" y="1604"/>
                        <a:pt x="575" y="1604"/>
                      </a:cubicBezTo>
                      <a:cubicBezTo>
                        <a:pt x="575" y="1834"/>
                        <a:pt x="575" y="1834"/>
                        <a:pt x="575" y="1834"/>
                      </a:cubicBezTo>
                      <a:cubicBezTo>
                        <a:pt x="559" y="1838"/>
                        <a:pt x="559" y="1838"/>
                        <a:pt x="559" y="1838"/>
                      </a:cubicBezTo>
                      <a:cubicBezTo>
                        <a:pt x="507" y="1850"/>
                        <a:pt x="471" y="1852"/>
                        <a:pt x="426" y="1852"/>
                      </a:cubicBezTo>
                    </a:path>
                  </a:pathLst>
                </a:custGeom>
                <a:solidFill>
                  <a:srgbClr val="5658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32"/>
                <p:cNvSpPr>
                  <a:spLocks noEditPoints="1"/>
                </p:cNvSpPr>
                <p:nvPr/>
              </p:nvSpPr>
              <p:spPr bwMode="auto">
                <a:xfrm>
                  <a:off x="8930230" y="3169123"/>
                  <a:ext cx="773447" cy="790292"/>
                </a:xfrm>
                <a:custGeom>
                  <a:avLst/>
                  <a:gdLst>
                    <a:gd name="T0" fmla="*/ 762 w 1524"/>
                    <a:gd name="T1" fmla="*/ 1557 h 1557"/>
                    <a:gd name="T2" fmla="*/ 1300 w 1524"/>
                    <a:gd name="T3" fmla="*/ 1337 h 1557"/>
                    <a:gd name="T4" fmla="*/ 1524 w 1524"/>
                    <a:gd name="T5" fmla="*/ 779 h 1557"/>
                    <a:gd name="T6" fmla="*/ 1300 w 1524"/>
                    <a:gd name="T7" fmla="*/ 220 h 1557"/>
                    <a:gd name="T8" fmla="*/ 762 w 1524"/>
                    <a:gd name="T9" fmla="*/ 0 h 1557"/>
                    <a:gd name="T10" fmla="*/ 224 w 1524"/>
                    <a:gd name="T11" fmla="*/ 220 h 1557"/>
                    <a:gd name="T12" fmla="*/ 0 w 1524"/>
                    <a:gd name="T13" fmla="*/ 779 h 1557"/>
                    <a:gd name="T14" fmla="*/ 224 w 1524"/>
                    <a:gd name="T15" fmla="*/ 1337 h 1557"/>
                    <a:gd name="T16" fmla="*/ 762 w 1524"/>
                    <a:gd name="T17" fmla="*/ 1557 h 1557"/>
                    <a:gd name="T18" fmla="*/ 762 w 1524"/>
                    <a:gd name="T19" fmla="*/ 236 h 1557"/>
                    <a:gd name="T20" fmla="*/ 1129 w 1524"/>
                    <a:gd name="T21" fmla="*/ 390 h 1557"/>
                    <a:gd name="T22" fmla="*/ 1274 w 1524"/>
                    <a:gd name="T23" fmla="*/ 779 h 1557"/>
                    <a:gd name="T24" fmla="*/ 1129 w 1524"/>
                    <a:gd name="T25" fmla="*/ 1167 h 1557"/>
                    <a:gd name="T26" fmla="*/ 762 w 1524"/>
                    <a:gd name="T27" fmla="*/ 1321 h 1557"/>
                    <a:gd name="T28" fmla="*/ 395 w 1524"/>
                    <a:gd name="T29" fmla="*/ 1167 h 1557"/>
                    <a:gd name="T30" fmla="*/ 250 w 1524"/>
                    <a:gd name="T31" fmla="*/ 779 h 1557"/>
                    <a:gd name="T32" fmla="*/ 395 w 1524"/>
                    <a:gd name="T33" fmla="*/ 390 h 1557"/>
                    <a:gd name="T34" fmla="*/ 762 w 1524"/>
                    <a:gd name="T35" fmla="*/ 236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24" h="1557">
                      <a:moveTo>
                        <a:pt x="762" y="1557"/>
                      </a:moveTo>
                      <a:cubicBezTo>
                        <a:pt x="967" y="1557"/>
                        <a:pt x="1158" y="1479"/>
                        <a:pt x="1300" y="1337"/>
                      </a:cubicBezTo>
                      <a:cubicBezTo>
                        <a:pt x="1444" y="1192"/>
                        <a:pt x="1524" y="994"/>
                        <a:pt x="1524" y="779"/>
                      </a:cubicBezTo>
                      <a:cubicBezTo>
                        <a:pt x="1524" y="563"/>
                        <a:pt x="1444" y="365"/>
                        <a:pt x="1300" y="220"/>
                      </a:cubicBezTo>
                      <a:cubicBezTo>
                        <a:pt x="1158" y="78"/>
                        <a:pt x="967" y="0"/>
                        <a:pt x="762" y="0"/>
                      </a:cubicBezTo>
                      <a:cubicBezTo>
                        <a:pt x="557" y="0"/>
                        <a:pt x="366" y="78"/>
                        <a:pt x="224" y="220"/>
                      </a:cubicBezTo>
                      <a:cubicBezTo>
                        <a:pt x="79" y="365"/>
                        <a:pt x="0" y="563"/>
                        <a:pt x="0" y="779"/>
                      </a:cubicBezTo>
                      <a:cubicBezTo>
                        <a:pt x="0" y="994"/>
                        <a:pt x="79" y="1192"/>
                        <a:pt x="224" y="1337"/>
                      </a:cubicBezTo>
                      <a:cubicBezTo>
                        <a:pt x="366" y="1479"/>
                        <a:pt x="557" y="1557"/>
                        <a:pt x="762" y="1557"/>
                      </a:cubicBezTo>
                      <a:moveTo>
                        <a:pt x="762" y="236"/>
                      </a:moveTo>
                      <a:cubicBezTo>
                        <a:pt x="904" y="236"/>
                        <a:pt x="1035" y="291"/>
                        <a:pt x="1129" y="390"/>
                      </a:cubicBezTo>
                      <a:cubicBezTo>
                        <a:pt x="1222" y="490"/>
                        <a:pt x="1274" y="628"/>
                        <a:pt x="1274" y="779"/>
                      </a:cubicBezTo>
                      <a:cubicBezTo>
                        <a:pt x="1274" y="929"/>
                        <a:pt x="1222" y="1067"/>
                        <a:pt x="1129" y="1167"/>
                      </a:cubicBezTo>
                      <a:cubicBezTo>
                        <a:pt x="1035" y="1267"/>
                        <a:pt x="904" y="1321"/>
                        <a:pt x="762" y="1321"/>
                      </a:cubicBezTo>
                      <a:cubicBezTo>
                        <a:pt x="619" y="1321"/>
                        <a:pt x="489" y="1267"/>
                        <a:pt x="395" y="1167"/>
                      </a:cubicBezTo>
                      <a:cubicBezTo>
                        <a:pt x="301" y="1067"/>
                        <a:pt x="250" y="929"/>
                        <a:pt x="250" y="779"/>
                      </a:cubicBezTo>
                      <a:cubicBezTo>
                        <a:pt x="250" y="628"/>
                        <a:pt x="301" y="490"/>
                        <a:pt x="395" y="390"/>
                      </a:cubicBezTo>
                      <a:cubicBezTo>
                        <a:pt x="489" y="291"/>
                        <a:pt x="619" y="236"/>
                        <a:pt x="762" y="236"/>
                      </a:cubicBezTo>
                    </a:path>
                  </a:pathLst>
                </a:custGeom>
                <a:solidFill>
                  <a:srgbClr val="5658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33"/>
                <p:cNvSpPr>
                  <a:spLocks/>
                </p:cNvSpPr>
                <p:nvPr/>
              </p:nvSpPr>
              <p:spPr bwMode="auto">
                <a:xfrm>
                  <a:off x="6107359" y="3169123"/>
                  <a:ext cx="673783" cy="790292"/>
                </a:xfrm>
                <a:custGeom>
                  <a:avLst/>
                  <a:gdLst>
                    <a:gd name="T0" fmla="*/ 767 w 1326"/>
                    <a:gd name="T1" fmla="*/ 1557 h 1557"/>
                    <a:gd name="T2" fmla="*/ 225 w 1326"/>
                    <a:gd name="T3" fmla="*/ 1337 h 1557"/>
                    <a:gd name="T4" fmla="*/ 0 w 1326"/>
                    <a:gd name="T5" fmla="*/ 779 h 1557"/>
                    <a:gd name="T6" fmla="*/ 225 w 1326"/>
                    <a:gd name="T7" fmla="*/ 220 h 1557"/>
                    <a:gd name="T8" fmla="*/ 767 w 1326"/>
                    <a:gd name="T9" fmla="*/ 0 h 1557"/>
                    <a:gd name="T10" fmla="*/ 1313 w 1326"/>
                    <a:gd name="T11" fmla="*/ 220 h 1557"/>
                    <a:gd name="T12" fmla="*/ 1326 w 1326"/>
                    <a:gd name="T13" fmla="*/ 234 h 1557"/>
                    <a:gd name="T14" fmla="*/ 1174 w 1326"/>
                    <a:gd name="T15" fmla="*/ 415 h 1557"/>
                    <a:gd name="T16" fmla="*/ 1157 w 1326"/>
                    <a:gd name="T17" fmla="*/ 397 h 1557"/>
                    <a:gd name="T18" fmla="*/ 767 w 1326"/>
                    <a:gd name="T19" fmla="*/ 236 h 1557"/>
                    <a:gd name="T20" fmla="*/ 397 w 1326"/>
                    <a:gd name="T21" fmla="*/ 391 h 1557"/>
                    <a:gd name="T22" fmla="*/ 250 w 1326"/>
                    <a:gd name="T23" fmla="*/ 779 h 1557"/>
                    <a:gd name="T24" fmla="*/ 397 w 1326"/>
                    <a:gd name="T25" fmla="*/ 1167 h 1557"/>
                    <a:gd name="T26" fmla="*/ 767 w 1326"/>
                    <a:gd name="T27" fmla="*/ 1321 h 1557"/>
                    <a:gd name="T28" fmla="*/ 1157 w 1326"/>
                    <a:gd name="T29" fmla="*/ 1160 h 1557"/>
                    <a:gd name="T30" fmla="*/ 1174 w 1326"/>
                    <a:gd name="T31" fmla="*/ 1143 h 1557"/>
                    <a:gd name="T32" fmla="*/ 1326 w 1326"/>
                    <a:gd name="T33" fmla="*/ 1324 h 1557"/>
                    <a:gd name="T34" fmla="*/ 1313 w 1326"/>
                    <a:gd name="T35" fmla="*/ 1338 h 1557"/>
                    <a:gd name="T36" fmla="*/ 767 w 1326"/>
                    <a:gd name="T37" fmla="*/ 1557 h 1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6" h="1557">
                      <a:moveTo>
                        <a:pt x="767" y="1557"/>
                      </a:moveTo>
                      <a:cubicBezTo>
                        <a:pt x="560" y="1557"/>
                        <a:pt x="368" y="1479"/>
                        <a:pt x="225" y="1337"/>
                      </a:cubicBezTo>
                      <a:cubicBezTo>
                        <a:pt x="80" y="1192"/>
                        <a:pt x="0" y="994"/>
                        <a:pt x="0" y="779"/>
                      </a:cubicBezTo>
                      <a:cubicBezTo>
                        <a:pt x="0" y="563"/>
                        <a:pt x="80" y="365"/>
                        <a:pt x="225" y="220"/>
                      </a:cubicBezTo>
                      <a:cubicBezTo>
                        <a:pt x="368" y="78"/>
                        <a:pt x="560" y="0"/>
                        <a:pt x="767" y="0"/>
                      </a:cubicBezTo>
                      <a:cubicBezTo>
                        <a:pt x="985" y="0"/>
                        <a:pt x="1174" y="76"/>
                        <a:pt x="1313" y="220"/>
                      </a:cubicBezTo>
                      <a:cubicBezTo>
                        <a:pt x="1326" y="234"/>
                        <a:pt x="1326" y="234"/>
                        <a:pt x="1326" y="234"/>
                      </a:cubicBezTo>
                      <a:cubicBezTo>
                        <a:pt x="1174" y="415"/>
                        <a:pt x="1174" y="415"/>
                        <a:pt x="1174" y="415"/>
                      </a:cubicBezTo>
                      <a:cubicBezTo>
                        <a:pt x="1157" y="397"/>
                        <a:pt x="1157" y="397"/>
                        <a:pt x="1157" y="397"/>
                      </a:cubicBezTo>
                      <a:cubicBezTo>
                        <a:pt x="1057" y="292"/>
                        <a:pt x="922" y="236"/>
                        <a:pt x="767" y="236"/>
                      </a:cubicBezTo>
                      <a:cubicBezTo>
                        <a:pt x="623" y="236"/>
                        <a:pt x="491" y="291"/>
                        <a:pt x="397" y="391"/>
                      </a:cubicBezTo>
                      <a:cubicBezTo>
                        <a:pt x="302" y="490"/>
                        <a:pt x="250" y="628"/>
                        <a:pt x="250" y="779"/>
                      </a:cubicBezTo>
                      <a:cubicBezTo>
                        <a:pt x="250" y="929"/>
                        <a:pt x="302" y="1067"/>
                        <a:pt x="397" y="1167"/>
                      </a:cubicBezTo>
                      <a:cubicBezTo>
                        <a:pt x="491" y="1267"/>
                        <a:pt x="623" y="1321"/>
                        <a:pt x="767" y="1321"/>
                      </a:cubicBezTo>
                      <a:cubicBezTo>
                        <a:pt x="922" y="1321"/>
                        <a:pt x="1057" y="1266"/>
                        <a:pt x="1157" y="1160"/>
                      </a:cubicBezTo>
                      <a:cubicBezTo>
                        <a:pt x="1174" y="1143"/>
                        <a:pt x="1174" y="1143"/>
                        <a:pt x="1174" y="1143"/>
                      </a:cubicBezTo>
                      <a:cubicBezTo>
                        <a:pt x="1326" y="1324"/>
                        <a:pt x="1326" y="1324"/>
                        <a:pt x="1326" y="1324"/>
                      </a:cubicBezTo>
                      <a:cubicBezTo>
                        <a:pt x="1313" y="1338"/>
                        <a:pt x="1313" y="1338"/>
                        <a:pt x="1313" y="1338"/>
                      </a:cubicBezTo>
                      <a:cubicBezTo>
                        <a:pt x="1174" y="1481"/>
                        <a:pt x="985" y="1557"/>
                        <a:pt x="767" y="1557"/>
                      </a:cubicBezTo>
                    </a:path>
                  </a:pathLst>
                </a:custGeom>
                <a:solidFill>
                  <a:srgbClr val="56585A"/>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4" name="Freeform 36"/>
              <p:cNvSpPr>
                <a:spLocks/>
              </p:cNvSpPr>
              <p:nvPr/>
            </p:nvSpPr>
            <p:spPr bwMode="auto">
              <a:xfrm>
                <a:off x="7774972" y="2739586"/>
                <a:ext cx="2615121" cy="1163680"/>
              </a:xfrm>
              <a:custGeom>
                <a:avLst/>
                <a:gdLst>
                  <a:gd name="T0" fmla="*/ 5155 w 5155"/>
                  <a:gd name="T1" fmla="*/ 2121 h 2294"/>
                  <a:gd name="T2" fmla="*/ 4647 w 5155"/>
                  <a:gd name="T3" fmla="*/ 2121 h 2294"/>
                  <a:gd name="T4" fmla="*/ 4409 w 5155"/>
                  <a:gd name="T5" fmla="*/ 1883 h 2294"/>
                  <a:gd name="T6" fmla="*/ 4409 w 5155"/>
                  <a:gd name="T7" fmla="*/ 389 h 2294"/>
                  <a:gd name="T8" fmla="*/ 4020 w 5155"/>
                  <a:gd name="T9" fmla="*/ 0 h 2294"/>
                  <a:gd name="T10" fmla="*/ 0 w 5155"/>
                  <a:gd name="T11" fmla="*/ 0 h 2294"/>
                  <a:gd name="T12" fmla="*/ 0 w 5155"/>
                  <a:gd name="T13" fmla="*/ 173 h 2294"/>
                  <a:gd name="T14" fmla="*/ 3999 w 5155"/>
                  <a:gd name="T15" fmla="*/ 173 h 2294"/>
                  <a:gd name="T16" fmla="*/ 4236 w 5155"/>
                  <a:gd name="T17" fmla="*/ 410 h 2294"/>
                  <a:gd name="T18" fmla="*/ 4236 w 5155"/>
                  <a:gd name="T19" fmla="*/ 1905 h 2294"/>
                  <a:gd name="T20" fmla="*/ 4625 w 5155"/>
                  <a:gd name="T21" fmla="*/ 2294 h 2294"/>
                  <a:gd name="T22" fmla="*/ 5155 w 5155"/>
                  <a:gd name="T23" fmla="*/ 2294 h 2294"/>
                  <a:gd name="T24" fmla="*/ 5155 w 5155"/>
                  <a:gd name="T25" fmla="*/ 2121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55" h="2294">
                    <a:moveTo>
                      <a:pt x="5155" y="2121"/>
                    </a:moveTo>
                    <a:cubicBezTo>
                      <a:pt x="4647" y="2121"/>
                      <a:pt x="4647" y="2121"/>
                      <a:pt x="4647" y="2121"/>
                    </a:cubicBezTo>
                    <a:cubicBezTo>
                      <a:pt x="4516" y="2121"/>
                      <a:pt x="4409" y="2015"/>
                      <a:pt x="4409" y="1883"/>
                    </a:cubicBezTo>
                    <a:cubicBezTo>
                      <a:pt x="4409" y="389"/>
                      <a:pt x="4409" y="389"/>
                      <a:pt x="4409" y="389"/>
                    </a:cubicBezTo>
                    <a:cubicBezTo>
                      <a:pt x="4409" y="174"/>
                      <a:pt x="4235" y="0"/>
                      <a:pt x="4020" y="0"/>
                    </a:cubicBezTo>
                    <a:cubicBezTo>
                      <a:pt x="0" y="0"/>
                      <a:pt x="0" y="0"/>
                      <a:pt x="0" y="0"/>
                    </a:cubicBezTo>
                    <a:cubicBezTo>
                      <a:pt x="0" y="173"/>
                      <a:pt x="0" y="173"/>
                      <a:pt x="0" y="173"/>
                    </a:cubicBezTo>
                    <a:cubicBezTo>
                      <a:pt x="3999" y="173"/>
                      <a:pt x="3999" y="173"/>
                      <a:pt x="3999" y="173"/>
                    </a:cubicBezTo>
                    <a:cubicBezTo>
                      <a:pt x="4130" y="173"/>
                      <a:pt x="4236" y="279"/>
                      <a:pt x="4236" y="410"/>
                    </a:cubicBezTo>
                    <a:cubicBezTo>
                      <a:pt x="4236" y="1905"/>
                      <a:pt x="4236" y="1905"/>
                      <a:pt x="4236" y="1905"/>
                    </a:cubicBezTo>
                    <a:cubicBezTo>
                      <a:pt x="4236" y="2120"/>
                      <a:pt x="4411" y="2294"/>
                      <a:pt x="4625" y="2294"/>
                    </a:cubicBezTo>
                    <a:cubicBezTo>
                      <a:pt x="5155" y="2294"/>
                      <a:pt x="5155" y="2294"/>
                      <a:pt x="5155" y="2294"/>
                    </a:cubicBezTo>
                    <a:lnTo>
                      <a:pt x="5155" y="2121"/>
                    </a:lnTo>
                    <a:close/>
                  </a:path>
                </a:pathLst>
              </a:custGeom>
              <a:solidFill>
                <a:srgbClr val="F28B2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Oval 34"/>
              <p:cNvSpPr>
                <a:spLocks noChangeArrowheads="1"/>
              </p:cNvSpPr>
              <p:nvPr/>
            </p:nvSpPr>
            <p:spPr bwMode="auto">
              <a:xfrm>
                <a:off x="7400181" y="2686245"/>
                <a:ext cx="193713" cy="196520"/>
              </a:xfrm>
              <a:prstGeom prst="ellipse">
                <a:avLst/>
              </a:prstGeom>
              <a:solidFill>
                <a:srgbClr val="F28B2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2" name="Oval 35"/>
            <p:cNvSpPr>
              <a:spLocks noChangeArrowheads="1"/>
            </p:cNvSpPr>
            <p:nvPr/>
          </p:nvSpPr>
          <p:spPr bwMode="auto">
            <a:xfrm>
              <a:off x="10568364" y="3764298"/>
              <a:ext cx="193713" cy="195117"/>
            </a:xfrm>
            <a:prstGeom prst="ellipse">
              <a:avLst/>
            </a:prstGeom>
            <a:solidFill>
              <a:srgbClr val="F28B2E"/>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4163722663"/>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69" r:id="rId3"/>
    <p:sldLayoutId id="2147483670" r:id="rId4"/>
    <p:sldLayoutId id="2147483671" r:id="rId5"/>
    <p:sldLayoutId id="2147483672" r:id="rId6"/>
    <p:sldLayoutId id="2147483650" r:id="rId7"/>
    <p:sldLayoutId id="2147483656" r:id="rId8"/>
    <p:sldLayoutId id="2147483678" r:id="rId9"/>
    <p:sldLayoutId id="2147483655"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7" userDrawn="1">
          <p15:clr>
            <a:srgbClr val="F26B43"/>
          </p15:clr>
        </p15:guide>
        <p15:guide id="2" pos="732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8.emf"/></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chart" Target="../charts/chart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11.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4.png"/><Relationship Id="rId4" Type="http://schemas.openxmlformats.org/officeDocument/2006/relationships/image" Target="../media/image12.png"/><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chart" Target="../charts/chart7.xml"/><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chart" Target="../charts/chart8.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emf"/></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chart" Target="../charts/chart9.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www.criteo.com/resources"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322513" y="3509368"/>
            <a:ext cx="9144000" cy="812553"/>
          </a:xfrm>
        </p:spPr>
        <p:txBody>
          <a:bodyPr/>
          <a:lstStyle/>
          <a:p>
            <a:r>
              <a:rPr lang="en-GB" dirty="0" smtClean="0"/>
              <a:t>State of Mobile Commerce</a:t>
            </a:r>
            <a:br>
              <a:rPr lang="en-GB" dirty="0" smtClean="0"/>
            </a:br>
            <a:r>
              <a:rPr lang="en-GB" sz="3200" i="1" dirty="0" smtClean="0"/>
              <a:t>Apps and cross-device </a:t>
            </a:r>
            <a:r>
              <a:rPr lang="en-GB" sz="3200" i="1" dirty="0"/>
              <a:t>l</a:t>
            </a:r>
            <a:r>
              <a:rPr lang="en-GB" sz="3200" i="1" dirty="0" smtClean="0"/>
              <a:t>ead </a:t>
            </a:r>
            <a:r>
              <a:rPr lang="en-GB" sz="3200" i="1" dirty="0"/>
              <a:t>m</a:t>
            </a:r>
            <a:r>
              <a:rPr lang="en-GB" sz="3200" i="1" dirty="0" smtClean="0"/>
              <a:t>obile </a:t>
            </a:r>
            <a:r>
              <a:rPr lang="en-GB" sz="3200" i="1" dirty="0"/>
              <a:t>b</a:t>
            </a:r>
            <a:r>
              <a:rPr lang="en-GB" sz="3200" i="1" dirty="0" smtClean="0"/>
              <a:t>usiness</a:t>
            </a:r>
            <a:br>
              <a:rPr lang="en-GB" sz="3200" i="1" dirty="0" smtClean="0"/>
            </a:br>
            <a:endParaRPr lang="en-GB" sz="3200" i="1" dirty="0"/>
          </a:p>
        </p:txBody>
      </p:sp>
      <p:sp>
        <p:nvSpPr>
          <p:cNvPr id="6" name="Subtitle 5"/>
          <p:cNvSpPr>
            <a:spLocks noGrp="1"/>
          </p:cNvSpPr>
          <p:nvPr>
            <p:ph type="subTitle" idx="1"/>
          </p:nvPr>
        </p:nvSpPr>
        <p:spPr>
          <a:xfrm>
            <a:off x="2322513" y="3804326"/>
            <a:ext cx="9144000" cy="551193"/>
          </a:xfrm>
        </p:spPr>
        <p:txBody>
          <a:bodyPr>
            <a:normAutofit/>
          </a:bodyPr>
          <a:lstStyle/>
          <a:p>
            <a:r>
              <a:rPr lang="en-GB" sz="2800" dirty="0" smtClean="0"/>
              <a:t>Q2 2015</a:t>
            </a:r>
            <a:endParaRPr lang="en-GB" sz="2800" dirty="0"/>
          </a:p>
        </p:txBody>
      </p:sp>
    </p:spTree>
    <p:extLst>
      <p:ext uri="{BB962C8B-B14F-4D97-AF65-F5344CB8AC3E}">
        <p14:creationId xmlns:p14="http://schemas.microsoft.com/office/powerpoint/2010/main" val="421823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406481" y="310165"/>
            <a:ext cx="9251683" cy="584775"/>
          </a:xfrm>
          <a:prstGeom prst="rect">
            <a:avLst/>
          </a:prstGeom>
          <a:noFill/>
        </p:spPr>
        <p:txBody>
          <a:bodyPr wrap="none" lIns="72000" tIns="72000" rIns="72000" bIns="72000" rtlCol="0">
            <a:noAutofit/>
          </a:bodyPr>
          <a:lstStyle/>
          <a:p>
            <a:r>
              <a:rPr lang="en-GB" sz="2400" dirty="0" smtClean="0">
                <a:solidFill>
                  <a:schemeClr val="accent1"/>
                </a:solidFill>
              </a:rPr>
              <a:t>Done right, apps convert visits to sales better than the desktop site</a:t>
            </a:r>
            <a:endParaRPr lang="en-US" sz="2400" dirty="0" smtClean="0">
              <a:solidFill>
                <a:schemeClr val="accent1"/>
              </a:solidFill>
            </a:endParaRPr>
          </a:p>
        </p:txBody>
      </p:sp>
      <p:sp>
        <p:nvSpPr>
          <p:cNvPr id="17" name="Oval 16"/>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39" name="Text Placeholder 45"/>
          <p:cNvSpPr txBox="1">
            <a:spLocks/>
          </p:cNvSpPr>
          <p:nvPr/>
        </p:nvSpPr>
        <p:spPr>
          <a:xfrm>
            <a:off x="706678" y="5121495"/>
            <a:ext cx="1288984"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Mobile Browser</a:t>
            </a:r>
            <a:endParaRPr lang="en-US" sz="1200" b="1" i="0" dirty="0">
              <a:solidFill>
                <a:schemeClr val="tx1"/>
              </a:solidFill>
            </a:endParaRPr>
          </a:p>
        </p:txBody>
      </p:sp>
      <p:sp>
        <p:nvSpPr>
          <p:cNvPr id="46" name="Text Placeholder 45"/>
          <p:cNvSpPr txBox="1">
            <a:spLocks/>
          </p:cNvSpPr>
          <p:nvPr/>
        </p:nvSpPr>
        <p:spPr>
          <a:xfrm>
            <a:off x="2744786" y="5121495"/>
            <a:ext cx="1159359"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App</a:t>
            </a:r>
            <a:endParaRPr lang="en-US" sz="1200" b="1" i="0" dirty="0">
              <a:solidFill>
                <a:schemeClr val="tx1"/>
              </a:solidFill>
            </a:endParaRPr>
          </a:p>
        </p:txBody>
      </p:sp>
      <p:sp>
        <p:nvSpPr>
          <p:cNvPr id="49" name="Title 3"/>
          <p:cNvSpPr txBox="1">
            <a:spLocks/>
          </p:cNvSpPr>
          <p:nvPr/>
        </p:nvSpPr>
        <p:spPr>
          <a:xfrm>
            <a:off x="764691" y="1297767"/>
            <a:ext cx="7022586"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a:solidFill>
                  <a:schemeClr val="accent2"/>
                </a:solidFill>
              </a:rPr>
              <a:t>Mobile </a:t>
            </a:r>
            <a:r>
              <a:rPr lang="en-US" sz="1600" b="1" dirty="0" smtClean="0">
                <a:solidFill>
                  <a:schemeClr val="accent2"/>
                </a:solidFill>
              </a:rPr>
              <a:t>Retail* </a:t>
            </a:r>
            <a:r>
              <a:rPr lang="en-US" sz="1600" b="1" dirty="0">
                <a:solidFill>
                  <a:schemeClr val="accent2"/>
                </a:solidFill>
              </a:rPr>
              <a:t>Conversion </a:t>
            </a:r>
            <a:r>
              <a:rPr lang="en-US" sz="1600" b="1" dirty="0" smtClean="0">
                <a:solidFill>
                  <a:schemeClr val="accent2"/>
                </a:solidFill>
              </a:rPr>
              <a:t>Rates</a:t>
            </a:r>
            <a:endParaRPr lang="en-US" sz="1600" b="1" dirty="0">
              <a:solidFill>
                <a:schemeClr val="accent2"/>
              </a:solidFill>
            </a:endParaRPr>
          </a:p>
        </p:txBody>
      </p:sp>
      <p:grpSp>
        <p:nvGrpSpPr>
          <p:cNvPr id="5" name="Group 4"/>
          <p:cNvGrpSpPr/>
          <p:nvPr/>
        </p:nvGrpSpPr>
        <p:grpSpPr>
          <a:xfrm>
            <a:off x="1269057" y="2124448"/>
            <a:ext cx="164224" cy="2932433"/>
            <a:chOff x="1269057" y="2045317"/>
            <a:chExt cx="164224" cy="2932433"/>
          </a:xfrm>
        </p:grpSpPr>
        <p:cxnSp>
          <p:nvCxnSpPr>
            <p:cNvPr id="65" name="Straight Connector 64"/>
            <p:cNvCxnSpPr>
              <a:stCxn id="111" idx="0"/>
              <a:endCxn id="110" idx="5"/>
            </p:cNvCxnSpPr>
            <p:nvPr/>
          </p:nvCxnSpPr>
          <p:spPr>
            <a:xfrm flipV="1">
              <a:off x="1351169" y="2185491"/>
              <a:ext cx="0" cy="262803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0" name="Oval 109"/>
            <p:cNvSpPr/>
            <p:nvPr/>
          </p:nvSpPr>
          <p:spPr>
            <a:xfrm>
              <a:off x="1269057" y="2045317"/>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Oval 110"/>
            <p:cNvSpPr/>
            <p:nvPr/>
          </p:nvSpPr>
          <p:spPr>
            <a:xfrm>
              <a:off x="1269057" y="4813526"/>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72" name="Straight Connector 71"/>
          <p:cNvCxnSpPr/>
          <p:nvPr/>
        </p:nvCxnSpPr>
        <p:spPr>
          <a:xfrm>
            <a:off x="909089" y="2208643"/>
            <a:ext cx="2967473" cy="18744"/>
          </a:xfrm>
          <a:prstGeom prst="line">
            <a:avLst/>
          </a:prstGeom>
          <a:ln w="63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Text Placeholder 45"/>
          <p:cNvSpPr txBox="1">
            <a:spLocks/>
          </p:cNvSpPr>
          <p:nvPr/>
        </p:nvSpPr>
        <p:spPr>
          <a:xfrm>
            <a:off x="1826232" y="1761111"/>
            <a:ext cx="1288984"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400" b="1" i="0" dirty="0" smtClean="0">
                <a:solidFill>
                  <a:schemeClr val="tx1"/>
                </a:solidFill>
              </a:rPr>
              <a:t>Retail</a:t>
            </a:r>
            <a:endParaRPr lang="en-US" sz="1400" b="1" i="0" dirty="0">
              <a:solidFill>
                <a:schemeClr val="tx1"/>
              </a:solidFill>
            </a:endParaRPr>
          </a:p>
        </p:txBody>
      </p:sp>
      <p:sp>
        <p:nvSpPr>
          <p:cNvPr id="69" name="Text Placeholder 45"/>
          <p:cNvSpPr txBox="1">
            <a:spLocks/>
          </p:cNvSpPr>
          <p:nvPr/>
        </p:nvSpPr>
        <p:spPr>
          <a:xfrm>
            <a:off x="5515093" y="1761111"/>
            <a:ext cx="1288984"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400" b="1" i="0" dirty="0" smtClean="0">
                <a:solidFill>
                  <a:schemeClr val="tx1"/>
                </a:solidFill>
              </a:rPr>
              <a:t>Travel</a:t>
            </a:r>
            <a:endParaRPr lang="en-US" sz="1400" b="1" i="0" dirty="0">
              <a:solidFill>
                <a:schemeClr val="tx1"/>
              </a:solidFill>
            </a:endParaRPr>
          </a:p>
        </p:txBody>
      </p:sp>
      <p:sp>
        <p:nvSpPr>
          <p:cNvPr id="61" name="Text Placeholder 45"/>
          <p:cNvSpPr txBox="1">
            <a:spLocks/>
          </p:cNvSpPr>
          <p:nvPr/>
        </p:nvSpPr>
        <p:spPr>
          <a:xfrm>
            <a:off x="4651669" y="5121495"/>
            <a:ext cx="1288984"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Mobile Browser</a:t>
            </a:r>
            <a:endParaRPr lang="en-US" sz="1200" b="1" i="0" dirty="0">
              <a:solidFill>
                <a:schemeClr val="tx1"/>
              </a:solidFill>
            </a:endParaRPr>
          </a:p>
        </p:txBody>
      </p:sp>
      <p:sp>
        <p:nvSpPr>
          <p:cNvPr id="62" name="Text Placeholder 45"/>
          <p:cNvSpPr txBox="1">
            <a:spLocks/>
          </p:cNvSpPr>
          <p:nvPr/>
        </p:nvSpPr>
        <p:spPr>
          <a:xfrm>
            <a:off x="6654608" y="5121495"/>
            <a:ext cx="1159359"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App</a:t>
            </a:r>
            <a:endParaRPr lang="en-US" sz="1200" b="1" i="0" dirty="0">
              <a:solidFill>
                <a:schemeClr val="tx1"/>
              </a:solidFill>
            </a:endParaRPr>
          </a:p>
        </p:txBody>
      </p:sp>
      <p:cxnSp>
        <p:nvCxnSpPr>
          <p:cNvPr id="105" name="Straight Connector 104"/>
          <p:cNvCxnSpPr/>
          <p:nvPr/>
        </p:nvCxnSpPr>
        <p:spPr>
          <a:xfrm>
            <a:off x="909089" y="4960728"/>
            <a:ext cx="2967473" cy="18744"/>
          </a:xfrm>
          <a:prstGeom prst="line">
            <a:avLst/>
          </a:prstGeom>
          <a:ln w="63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2" name="Group 121"/>
          <p:cNvGrpSpPr/>
          <p:nvPr/>
        </p:nvGrpSpPr>
        <p:grpSpPr>
          <a:xfrm>
            <a:off x="3240165" y="2124448"/>
            <a:ext cx="164224" cy="2932433"/>
            <a:chOff x="1269057" y="2045317"/>
            <a:chExt cx="164224" cy="2932433"/>
          </a:xfrm>
        </p:grpSpPr>
        <p:cxnSp>
          <p:nvCxnSpPr>
            <p:cNvPr id="123" name="Straight Connector 122"/>
            <p:cNvCxnSpPr>
              <a:stCxn id="138" idx="0"/>
              <a:endCxn id="124" idx="5"/>
            </p:cNvCxnSpPr>
            <p:nvPr/>
          </p:nvCxnSpPr>
          <p:spPr>
            <a:xfrm flipV="1">
              <a:off x="1351169" y="2185491"/>
              <a:ext cx="0" cy="262803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1269057" y="2045317"/>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p:cNvSpPr/>
            <p:nvPr/>
          </p:nvSpPr>
          <p:spPr>
            <a:xfrm>
              <a:off x="1269057" y="4813526"/>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7" name="Rectangle 176"/>
          <p:cNvSpPr/>
          <p:nvPr/>
        </p:nvSpPr>
        <p:spPr>
          <a:xfrm>
            <a:off x="1247192" y="4091191"/>
            <a:ext cx="216000" cy="216000"/>
          </a:xfrm>
          <a:prstGeom prst="rect">
            <a:avLst/>
          </a:prstGeom>
          <a:solidFill>
            <a:schemeClr val="accent4"/>
          </a:solidFill>
          <a:ln w="28575" cap="flat" cmpd="sng" algn="ctr">
            <a:solidFill>
              <a:schemeClr val="accent4">
                <a:lumMod val="20000"/>
                <a:lumOff val="8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180" name="Rectangle 179"/>
          <p:cNvSpPr/>
          <p:nvPr/>
        </p:nvSpPr>
        <p:spPr>
          <a:xfrm>
            <a:off x="3203715" y="2581223"/>
            <a:ext cx="216000" cy="216000"/>
          </a:xfrm>
          <a:prstGeom prst="rect">
            <a:avLst/>
          </a:prstGeom>
          <a:solidFill>
            <a:schemeClr val="accent1"/>
          </a:solidFill>
          <a:ln w="28575"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grpSp>
        <p:nvGrpSpPr>
          <p:cNvPr id="141" name="Group 140"/>
          <p:cNvGrpSpPr/>
          <p:nvPr/>
        </p:nvGrpSpPr>
        <p:grpSpPr>
          <a:xfrm>
            <a:off x="5162496" y="2124448"/>
            <a:ext cx="164224" cy="2932433"/>
            <a:chOff x="1269057" y="2045317"/>
            <a:chExt cx="164224" cy="2932433"/>
          </a:xfrm>
        </p:grpSpPr>
        <p:cxnSp>
          <p:nvCxnSpPr>
            <p:cNvPr id="142" name="Straight Connector 141"/>
            <p:cNvCxnSpPr>
              <a:stCxn id="144" idx="0"/>
              <a:endCxn id="143" idx="5"/>
            </p:cNvCxnSpPr>
            <p:nvPr/>
          </p:nvCxnSpPr>
          <p:spPr>
            <a:xfrm flipV="1">
              <a:off x="1351169" y="2185491"/>
              <a:ext cx="0" cy="262803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1269057" y="2045317"/>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p:cNvSpPr/>
            <p:nvPr/>
          </p:nvSpPr>
          <p:spPr>
            <a:xfrm>
              <a:off x="1269057" y="4813526"/>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45" name="Straight Connector 144"/>
          <p:cNvCxnSpPr/>
          <p:nvPr/>
        </p:nvCxnSpPr>
        <p:spPr>
          <a:xfrm>
            <a:off x="4802528" y="2208643"/>
            <a:ext cx="2967473" cy="18744"/>
          </a:xfrm>
          <a:prstGeom prst="line">
            <a:avLst/>
          </a:prstGeom>
          <a:ln w="63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4802528" y="4960728"/>
            <a:ext cx="2967473" cy="18744"/>
          </a:xfrm>
          <a:prstGeom prst="line">
            <a:avLst/>
          </a:prstGeom>
          <a:ln w="63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47" name="Group 146"/>
          <p:cNvGrpSpPr/>
          <p:nvPr/>
        </p:nvGrpSpPr>
        <p:grpSpPr>
          <a:xfrm>
            <a:off x="7133604" y="2124448"/>
            <a:ext cx="164224" cy="2932433"/>
            <a:chOff x="1269057" y="2045317"/>
            <a:chExt cx="164224" cy="2932433"/>
          </a:xfrm>
        </p:grpSpPr>
        <p:cxnSp>
          <p:nvCxnSpPr>
            <p:cNvPr id="148" name="Straight Connector 147"/>
            <p:cNvCxnSpPr>
              <a:stCxn id="150" idx="0"/>
              <a:endCxn id="149" idx="5"/>
            </p:cNvCxnSpPr>
            <p:nvPr/>
          </p:nvCxnSpPr>
          <p:spPr>
            <a:xfrm flipV="1">
              <a:off x="1351169" y="2185491"/>
              <a:ext cx="0" cy="262803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1269057" y="2045317"/>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0" name="Oval 149"/>
            <p:cNvSpPr/>
            <p:nvPr/>
          </p:nvSpPr>
          <p:spPr>
            <a:xfrm>
              <a:off x="1269057" y="4813526"/>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6" name="Rectangle 185"/>
          <p:cNvSpPr/>
          <p:nvPr/>
        </p:nvSpPr>
        <p:spPr>
          <a:xfrm>
            <a:off x="7114063" y="2338009"/>
            <a:ext cx="216000" cy="216000"/>
          </a:xfrm>
          <a:prstGeom prst="rect">
            <a:avLst/>
          </a:prstGeom>
          <a:solidFill>
            <a:schemeClr val="accent1"/>
          </a:solidFill>
          <a:ln w="28575"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183" name="Rectangle 182"/>
          <p:cNvSpPr/>
          <p:nvPr/>
        </p:nvSpPr>
        <p:spPr>
          <a:xfrm>
            <a:off x="5140162" y="3532981"/>
            <a:ext cx="216000" cy="216000"/>
          </a:xfrm>
          <a:prstGeom prst="rect">
            <a:avLst/>
          </a:prstGeom>
          <a:solidFill>
            <a:schemeClr val="accent4"/>
          </a:solidFill>
          <a:ln w="28575" cap="flat" cmpd="sng" algn="ctr">
            <a:solidFill>
              <a:schemeClr val="accent4">
                <a:lumMod val="20000"/>
                <a:lumOff val="8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106" name="Rectangle 105"/>
          <p:cNvSpPr/>
          <p:nvPr/>
        </p:nvSpPr>
        <p:spPr>
          <a:xfrm>
            <a:off x="8173690" y="1732482"/>
            <a:ext cx="3622070" cy="3170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Apps convert at a higher rate. Partly, this indicates that the user experience of apps is better than desktop and browser. It also reflects the fact that apps are used by more loyal customers, leading to higher conversion rates.</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In retail, consumers using the app convert at a rate three times higher than those using a mobile browser.</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With travel, the conversion rate for apps is almost two times that of mobile browser.</a:t>
            </a:r>
          </a:p>
        </p:txBody>
      </p:sp>
      <p:grpSp>
        <p:nvGrpSpPr>
          <p:cNvPr id="113" name="Group 112"/>
          <p:cNvGrpSpPr/>
          <p:nvPr/>
        </p:nvGrpSpPr>
        <p:grpSpPr>
          <a:xfrm>
            <a:off x="2254611" y="2126756"/>
            <a:ext cx="164224" cy="2932433"/>
            <a:chOff x="1269057" y="2045317"/>
            <a:chExt cx="164224" cy="2932433"/>
          </a:xfrm>
        </p:grpSpPr>
        <p:cxnSp>
          <p:nvCxnSpPr>
            <p:cNvPr id="114" name="Straight Connector 113"/>
            <p:cNvCxnSpPr>
              <a:stCxn id="116" idx="0"/>
              <a:endCxn id="115" idx="5"/>
            </p:cNvCxnSpPr>
            <p:nvPr/>
          </p:nvCxnSpPr>
          <p:spPr>
            <a:xfrm flipV="1">
              <a:off x="1351169" y="2185491"/>
              <a:ext cx="0" cy="262803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1269057" y="2045317"/>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Oval 115"/>
            <p:cNvSpPr/>
            <p:nvPr/>
          </p:nvSpPr>
          <p:spPr>
            <a:xfrm>
              <a:off x="1269057" y="4813526"/>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7" name="Rectangle 116"/>
          <p:cNvSpPr/>
          <p:nvPr/>
        </p:nvSpPr>
        <p:spPr>
          <a:xfrm>
            <a:off x="2225955" y="3353749"/>
            <a:ext cx="216000" cy="216000"/>
          </a:xfrm>
          <a:prstGeom prst="rect">
            <a:avLst/>
          </a:prstGeom>
          <a:solidFill>
            <a:schemeClr val="accent6"/>
          </a:solidFill>
          <a:ln w="28575" cap="flat" cmpd="sng" algn="ctr">
            <a:solidFill>
              <a:schemeClr val="accent6">
                <a:lumMod val="40000"/>
                <a:lumOff val="6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118" name="Text Placeholder 45"/>
          <p:cNvSpPr txBox="1">
            <a:spLocks/>
          </p:cNvSpPr>
          <p:nvPr/>
        </p:nvSpPr>
        <p:spPr>
          <a:xfrm>
            <a:off x="1771172" y="5121495"/>
            <a:ext cx="1288984"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Desktop</a:t>
            </a:r>
            <a:endParaRPr lang="en-US" sz="1200" b="1" i="0" dirty="0">
              <a:solidFill>
                <a:schemeClr val="tx1"/>
              </a:solidFill>
            </a:endParaRPr>
          </a:p>
        </p:txBody>
      </p:sp>
      <p:grpSp>
        <p:nvGrpSpPr>
          <p:cNvPr id="119" name="Group 118"/>
          <p:cNvGrpSpPr/>
          <p:nvPr/>
        </p:nvGrpSpPr>
        <p:grpSpPr>
          <a:xfrm>
            <a:off x="6148050" y="2126763"/>
            <a:ext cx="164224" cy="2932433"/>
            <a:chOff x="1269057" y="2045317"/>
            <a:chExt cx="164224" cy="2932433"/>
          </a:xfrm>
        </p:grpSpPr>
        <p:cxnSp>
          <p:nvCxnSpPr>
            <p:cNvPr id="120" name="Straight Connector 119"/>
            <p:cNvCxnSpPr>
              <a:stCxn id="125" idx="0"/>
              <a:endCxn id="121" idx="5"/>
            </p:cNvCxnSpPr>
            <p:nvPr/>
          </p:nvCxnSpPr>
          <p:spPr>
            <a:xfrm flipV="1">
              <a:off x="1351169" y="2185491"/>
              <a:ext cx="0" cy="2628035"/>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1" name="Oval 120"/>
            <p:cNvSpPr/>
            <p:nvPr/>
          </p:nvSpPr>
          <p:spPr>
            <a:xfrm>
              <a:off x="1269057" y="2045317"/>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p:cNvSpPr/>
            <p:nvPr/>
          </p:nvSpPr>
          <p:spPr>
            <a:xfrm>
              <a:off x="1269057" y="4813526"/>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6" name="Rectangle 125"/>
          <p:cNvSpPr/>
          <p:nvPr/>
        </p:nvSpPr>
        <p:spPr>
          <a:xfrm>
            <a:off x="6135922" y="2831330"/>
            <a:ext cx="216000" cy="216000"/>
          </a:xfrm>
          <a:prstGeom prst="rect">
            <a:avLst/>
          </a:prstGeom>
          <a:solidFill>
            <a:srgbClr val="4F868E"/>
          </a:solidFill>
          <a:ln w="28575" cap="flat" cmpd="sng" algn="ctr">
            <a:solidFill>
              <a:schemeClr val="accent6">
                <a:lumMod val="40000"/>
                <a:lumOff val="6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bg1"/>
              </a:solidFill>
            </a:endParaRPr>
          </a:p>
        </p:txBody>
      </p:sp>
      <p:sp>
        <p:nvSpPr>
          <p:cNvPr id="127" name="Text Placeholder 45"/>
          <p:cNvSpPr txBox="1">
            <a:spLocks/>
          </p:cNvSpPr>
          <p:nvPr/>
        </p:nvSpPr>
        <p:spPr>
          <a:xfrm>
            <a:off x="5664303" y="5121495"/>
            <a:ext cx="1288984"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Desktop</a:t>
            </a:r>
            <a:endParaRPr lang="en-US" sz="1200" b="1" i="0" dirty="0">
              <a:solidFill>
                <a:schemeClr val="tx1"/>
              </a:solidFill>
            </a:endParaRPr>
          </a:p>
        </p:txBody>
      </p:sp>
      <p:grpSp>
        <p:nvGrpSpPr>
          <p:cNvPr id="108" name="Group 180"/>
          <p:cNvGrpSpPr>
            <a:grpSpLocks noChangeAspect="1"/>
          </p:cNvGrpSpPr>
          <p:nvPr/>
        </p:nvGrpSpPr>
        <p:grpSpPr>
          <a:xfrm>
            <a:off x="2076317" y="5552894"/>
            <a:ext cx="692307" cy="414337"/>
            <a:chOff x="4723251" y="3568447"/>
            <a:chExt cx="883678" cy="528870"/>
          </a:xfrm>
          <a:solidFill>
            <a:schemeClr val="accent6"/>
          </a:solidFill>
        </p:grpSpPr>
        <p:sp>
          <p:nvSpPr>
            <p:cNvPr id="109" name="Freeform 107"/>
            <p:cNvSpPr>
              <a:spLocks noEditPoints="1"/>
            </p:cNvSpPr>
            <p:nvPr/>
          </p:nvSpPr>
          <p:spPr bwMode="auto">
            <a:xfrm>
              <a:off x="4816974" y="3568447"/>
              <a:ext cx="696231" cy="455228"/>
            </a:xfrm>
            <a:custGeom>
              <a:avLst/>
              <a:gdLst>
                <a:gd name="T0" fmla="*/ 133 w 133"/>
                <a:gd name="T1" fmla="*/ 89 h 92"/>
                <a:gd name="T2" fmla="*/ 133 w 133"/>
                <a:gd name="T3" fmla="*/ 4 h 92"/>
                <a:gd name="T4" fmla="*/ 130 w 133"/>
                <a:gd name="T5" fmla="*/ 0 h 92"/>
                <a:gd name="T6" fmla="*/ 4 w 133"/>
                <a:gd name="T7" fmla="*/ 0 h 92"/>
                <a:gd name="T8" fmla="*/ 0 w 133"/>
                <a:gd name="T9" fmla="*/ 4 h 92"/>
                <a:gd name="T10" fmla="*/ 0 w 133"/>
                <a:gd name="T11" fmla="*/ 89 h 92"/>
                <a:gd name="T12" fmla="*/ 4 w 133"/>
                <a:gd name="T13" fmla="*/ 92 h 92"/>
                <a:gd name="T14" fmla="*/ 130 w 133"/>
                <a:gd name="T15" fmla="*/ 92 h 92"/>
                <a:gd name="T16" fmla="*/ 133 w 133"/>
                <a:gd name="T17" fmla="*/ 89 h 92"/>
                <a:gd name="T18" fmla="*/ 14 w 133"/>
                <a:gd name="T19" fmla="*/ 11 h 92"/>
                <a:gd name="T20" fmla="*/ 120 w 133"/>
                <a:gd name="T21" fmla="*/ 11 h 92"/>
                <a:gd name="T22" fmla="*/ 123 w 133"/>
                <a:gd name="T23" fmla="*/ 14 h 92"/>
                <a:gd name="T24" fmla="*/ 123 w 133"/>
                <a:gd name="T25" fmla="*/ 74 h 92"/>
                <a:gd name="T26" fmla="*/ 120 w 133"/>
                <a:gd name="T27" fmla="*/ 77 h 92"/>
                <a:gd name="T28" fmla="*/ 14 w 133"/>
                <a:gd name="T29" fmla="*/ 77 h 92"/>
                <a:gd name="T30" fmla="*/ 11 w 133"/>
                <a:gd name="T31" fmla="*/ 74 h 92"/>
                <a:gd name="T32" fmla="*/ 11 w 133"/>
                <a:gd name="T33" fmla="*/ 14 h 92"/>
                <a:gd name="T34" fmla="*/ 14 w 133"/>
                <a:gd name="T35"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92">
                  <a:moveTo>
                    <a:pt x="133" y="89"/>
                  </a:moveTo>
                  <a:cubicBezTo>
                    <a:pt x="133" y="4"/>
                    <a:pt x="133" y="4"/>
                    <a:pt x="133" y="4"/>
                  </a:cubicBezTo>
                  <a:cubicBezTo>
                    <a:pt x="133" y="2"/>
                    <a:pt x="132" y="0"/>
                    <a:pt x="130" y="0"/>
                  </a:cubicBezTo>
                  <a:cubicBezTo>
                    <a:pt x="4" y="0"/>
                    <a:pt x="4" y="0"/>
                    <a:pt x="4" y="0"/>
                  </a:cubicBezTo>
                  <a:cubicBezTo>
                    <a:pt x="2" y="0"/>
                    <a:pt x="0" y="2"/>
                    <a:pt x="0" y="4"/>
                  </a:cubicBezTo>
                  <a:cubicBezTo>
                    <a:pt x="0" y="89"/>
                    <a:pt x="0" y="89"/>
                    <a:pt x="0" y="89"/>
                  </a:cubicBezTo>
                  <a:cubicBezTo>
                    <a:pt x="0" y="91"/>
                    <a:pt x="2" y="92"/>
                    <a:pt x="4" y="92"/>
                  </a:cubicBezTo>
                  <a:cubicBezTo>
                    <a:pt x="130" y="92"/>
                    <a:pt x="130" y="92"/>
                    <a:pt x="130" y="92"/>
                  </a:cubicBezTo>
                  <a:cubicBezTo>
                    <a:pt x="132" y="92"/>
                    <a:pt x="133" y="91"/>
                    <a:pt x="133" y="89"/>
                  </a:cubicBezTo>
                  <a:close/>
                  <a:moveTo>
                    <a:pt x="14" y="11"/>
                  </a:moveTo>
                  <a:cubicBezTo>
                    <a:pt x="120" y="11"/>
                    <a:pt x="120" y="11"/>
                    <a:pt x="120" y="11"/>
                  </a:cubicBezTo>
                  <a:cubicBezTo>
                    <a:pt x="121" y="11"/>
                    <a:pt x="123" y="12"/>
                    <a:pt x="123" y="14"/>
                  </a:cubicBezTo>
                  <a:cubicBezTo>
                    <a:pt x="123" y="74"/>
                    <a:pt x="123" y="74"/>
                    <a:pt x="123" y="74"/>
                  </a:cubicBezTo>
                  <a:cubicBezTo>
                    <a:pt x="123" y="75"/>
                    <a:pt x="121" y="77"/>
                    <a:pt x="120" y="77"/>
                  </a:cubicBezTo>
                  <a:cubicBezTo>
                    <a:pt x="14" y="77"/>
                    <a:pt x="14" y="77"/>
                    <a:pt x="14" y="77"/>
                  </a:cubicBezTo>
                  <a:cubicBezTo>
                    <a:pt x="12" y="77"/>
                    <a:pt x="11" y="75"/>
                    <a:pt x="11" y="74"/>
                  </a:cubicBezTo>
                  <a:cubicBezTo>
                    <a:pt x="11" y="14"/>
                    <a:pt x="11" y="14"/>
                    <a:pt x="11" y="14"/>
                  </a:cubicBezTo>
                  <a:cubicBezTo>
                    <a:pt x="11" y="12"/>
                    <a:pt x="12" y="11"/>
                    <a:pt x="14"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12" name="Freeform 108"/>
            <p:cNvSpPr>
              <a:spLocks/>
            </p:cNvSpPr>
            <p:nvPr/>
          </p:nvSpPr>
          <p:spPr bwMode="auto">
            <a:xfrm>
              <a:off x="4723251" y="3983508"/>
              <a:ext cx="883678" cy="113809"/>
            </a:xfrm>
            <a:custGeom>
              <a:avLst/>
              <a:gdLst>
                <a:gd name="T0" fmla="*/ 165 w 169"/>
                <a:gd name="T1" fmla="*/ 22 h 22"/>
                <a:gd name="T2" fmla="*/ 4 w 169"/>
                <a:gd name="T3" fmla="*/ 22 h 22"/>
                <a:gd name="T4" fmla="*/ 0 w 169"/>
                <a:gd name="T5" fmla="*/ 19 h 22"/>
                <a:gd name="T6" fmla="*/ 0 w 169"/>
                <a:gd name="T7" fmla="*/ 4 h 22"/>
                <a:gd name="T8" fmla="*/ 4 w 169"/>
                <a:gd name="T9" fmla="*/ 0 h 22"/>
                <a:gd name="T10" fmla="*/ 165 w 169"/>
                <a:gd name="T11" fmla="*/ 0 h 22"/>
                <a:gd name="T12" fmla="*/ 169 w 169"/>
                <a:gd name="T13" fmla="*/ 4 h 22"/>
                <a:gd name="T14" fmla="*/ 169 w 169"/>
                <a:gd name="T15" fmla="*/ 19 h 22"/>
                <a:gd name="T16" fmla="*/ 165 w 16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2">
                  <a:moveTo>
                    <a:pt x="165" y="22"/>
                  </a:moveTo>
                  <a:cubicBezTo>
                    <a:pt x="4" y="22"/>
                    <a:pt x="4" y="22"/>
                    <a:pt x="4" y="22"/>
                  </a:cubicBezTo>
                  <a:cubicBezTo>
                    <a:pt x="2" y="22"/>
                    <a:pt x="0" y="21"/>
                    <a:pt x="0" y="19"/>
                  </a:cubicBezTo>
                  <a:cubicBezTo>
                    <a:pt x="0" y="4"/>
                    <a:pt x="0" y="4"/>
                    <a:pt x="0" y="4"/>
                  </a:cubicBezTo>
                  <a:cubicBezTo>
                    <a:pt x="0" y="2"/>
                    <a:pt x="2" y="0"/>
                    <a:pt x="4" y="0"/>
                  </a:cubicBezTo>
                  <a:cubicBezTo>
                    <a:pt x="165" y="0"/>
                    <a:pt x="165" y="0"/>
                    <a:pt x="165" y="0"/>
                  </a:cubicBezTo>
                  <a:cubicBezTo>
                    <a:pt x="167" y="0"/>
                    <a:pt x="169" y="2"/>
                    <a:pt x="169" y="4"/>
                  </a:cubicBezTo>
                  <a:cubicBezTo>
                    <a:pt x="169" y="19"/>
                    <a:pt x="169" y="19"/>
                    <a:pt x="169" y="19"/>
                  </a:cubicBezTo>
                  <a:cubicBezTo>
                    <a:pt x="169" y="21"/>
                    <a:pt x="167" y="22"/>
                    <a:pt x="16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28" name="Freeform 109"/>
            <p:cNvSpPr>
              <a:spLocks/>
            </p:cNvSpPr>
            <p:nvPr/>
          </p:nvSpPr>
          <p:spPr bwMode="auto">
            <a:xfrm>
              <a:off x="5064674" y="4016982"/>
              <a:ext cx="187447" cy="46864"/>
            </a:xfrm>
            <a:custGeom>
              <a:avLst/>
              <a:gdLst>
                <a:gd name="T0" fmla="*/ 34 w 36"/>
                <a:gd name="T1" fmla="*/ 10 h 10"/>
                <a:gd name="T2" fmla="*/ 1 w 36"/>
                <a:gd name="T3" fmla="*/ 10 h 10"/>
                <a:gd name="T4" fmla="*/ 0 w 36"/>
                <a:gd name="T5" fmla="*/ 9 h 10"/>
                <a:gd name="T6" fmla="*/ 0 w 36"/>
                <a:gd name="T7" fmla="*/ 1 h 10"/>
                <a:gd name="T8" fmla="*/ 1 w 36"/>
                <a:gd name="T9" fmla="*/ 0 h 10"/>
                <a:gd name="T10" fmla="*/ 34 w 36"/>
                <a:gd name="T11" fmla="*/ 0 h 10"/>
                <a:gd name="T12" fmla="*/ 36 w 36"/>
                <a:gd name="T13" fmla="*/ 1 h 10"/>
                <a:gd name="T14" fmla="*/ 36 w 36"/>
                <a:gd name="T15" fmla="*/ 9 h 10"/>
                <a:gd name="T16" fmla="*/ 34 w 3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4" y="10"/>
                  </a:moveTo>
                  <a:cubicBezTo>
                    <a:pt x="1" y="10"/>
                    <a:pt x="1" y="10"/>
                    <a:pt x="1" y="10"/>
                  </a:cubicBezTo>
                  <a:cubicBezTo>
                    <a:pt x="0" y="10"/>
                    <a:pt x="0" y="10"/>
                    <a:pt x="0" y="9"/>
                  </a:cubicBezTo>
                  <a:cubicBezTo>
                    <a:pt x="0" y="1"/>
                    <a:pt x="0" y="1"/>
                    <a:pt x="0" y="1"/>
                  </a:cubicBezTo>
                  <a:cubicBezTo>
                    <a:pt x="0" y="1"/>
                    <a:pt x="0" y="0"/>
                    <a:pt x="1" y="0"/>
                  </a:cubicBezTo>
                  <a:cubicBezTo>
                    <a:pt x="34" y="0"/>
                    <a:pt x="34" y="0"/>
                    <a:pt x="34" y="0"/>
                  </a:cubicBezTo>
                  <a:cubicBezTo>
                    <a:pt x="35" y="0"/>
                    <a:pt x="36" y="1"/>
                    <a:pt x="36" y="1"/>
                  </a:cubicBezTo>
                  <a:cubicBezTo>
                    <a:pt x="36" y="9"/>
                    <a:pt x="36" y="9"/>
                    <a:pt x="36" y="9"/>
                  </a:cubicBezTo>
                  <a:cubicBezTo>
                    <a:pt x="36" y="10"/>
                    <a:pt x="35" y="10"/>
                    <a:pt x="3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cxnSp>
        <p:nvCxnSpPr>
          <p:cNvPr id="133" name="Straight Arrow Connector 132"/>
          <p:cNvCxnSpPr/>
          <p:nvPr/>
        </p:nvCxnSpPr>
        <p:spPr>
          <a:xfrm flipV="1">
            <a:off x="2469347" y="2829765"/>
            <a:ext cx="715106" cy="5129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Oval 133"/>
          <p:cNvSpPr/>
          <p:nvPr/>
        </p:nvSpPr>
        <p:spPr>
          <a:xfrm>
            <a:off x="2614985" y="2857408"/>
            <a:ext cx="432000" cy="43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fr-FR" sz="1600" b="1" dirty="0" smtClean="0">
                <a:solidFill>
                  <a:schemeClr val="tx1">
                    <a:lumMod val="75000"/>
                  </a:schemeClr>
                </a:solidFill>
              </a:rPr>
              <a:t>1.7x</a:t>
            </a:r>
            <a:endParaRPr lang="en-US" sz="1600" b="1" dirty="0">
              <a:solidFill>
                <a:schemeClr val="tx1">
                  <a:lumMod val="75000"/>
                </a:schemeClr>
              </a:solidFill>
            </a:endParaRPr>
          </a:p>
        </p:txBody>
      </p:sp>
      <p:cxnSp>
        <p:nvCxnSpPr>
          <p:cNvPr id="137" name="Straight Arrow Connector 136"/>
          <p:cNvCxnSpPr/>
          <p:nvPr/>
        </p:nvCxnSpPr>
        <p:spPr>
          <a:xfrm flipV="1">
            <a:off x="1498512" y="3589447"/>
            <a:ext cx="719013" cy="500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9" name="Oval 138"/>
          <p:cNvSpPr/>
          <p:nvPr/>
        </p:nvSpPr>
        <p:spPr>
          <a:xfrm>
            <a:off x="1644652" y="3608841"/>
            <a:ext cx="432000" cy="43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fr-FR" sz="1600" b="1" dirty="0" smtClean="0">
                <a:solidFill>
                  <a:schemeClr val="tx1">
                    <a:lumMod val="75000"/>
                  </a:schemeClr>
                </a:solidFill>
              </a:rPr>
              <a:t>1.7x</a:t>
            </a:r>
            <a:endParaRPr lang="en-US" sz="1600" b="1" dirty="0">
              <a:solidFill>
                <a:schemeClr val="tx1">
                  <a:lumMod val="75000"/>
                </a:schemeClr>
              </a:solidFill>
            </a:endParaRPr>
          </a:p>
        </p:txBody>
      </p:sp>
      <p:cxnSp>
        <p:nvCxnSpPr>
          <p:cNvPr id="140" name="Straight Arrow Connector 139"/>
          <p:cNvCxnSpPr/>
          <p:nvPr/>
        </p:nvCxnSpPr>
        <p:spPr>
          <a:xfrm flipV="1">
            <a:off x="5403232" y="3038177"/>
            <a:ext cx="719013" cy="5005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1" name="Oval 150"/>
          <p:cNvSpPr/>
          <p:nvPr/>
        </p:nvSpPr>
        <p:spPr>
          <a:xfrm>
            <a:off x="5549372" y="3057571"/>
            <a:ext cx="432000" cy="43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fr-FR" sz="1600" b="1" dirty="0" smtClean="0">
                <a:solidFill>
                  <a:schemeClr val="tx1">
                    <a:lumMod val="75000"/>
                  </a:schemeClr>
                </a:solidFill>
              </a:rPr>
              <a:t>1.7x</a:t>
            </a:r>
            <a:endParaRPr lang="en-US" sz="1600" b="1" dirty="0">
              <a:solidFill>
                <a:schemeClr val="tx1">
                  <a:lumMod val="75000"/>
                </a:schemeClr>
              </a:solidFill>
            </a:endParaRPr>
          </a:p>
        </p:txBody>
      </p:sp>
      <p:cxnSp>
        <p:nvCxnSpPr>
          <p:cNvPr id="152" name="Straight Arrow Connector 151"/>
          <p:cNvCxnSpPr/>
          <p:nvPr/>
        </p:nvCxnSpPr>
        <p:spPr>
          <a:xfrm flipV="1">
            <a:off x="6383148" y="2581223"/>
            <a:ext cx="686354" cy="272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3" name="Oval 152"/>
          <p:cNvSpPr/>
          <p:nvPr/>
        </p:nvSpPr>
        <p:spPr>
          <a:xfrm>
            <a:off x="6529288" y="2534597"/>
            <a:ext cx="432000" cy="4320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ctr"/>
            <a:r>
              <a:rPr lang="fr-FR" sz="1600" b="1" dirty="0" smtClean="0">
                <a:solidFill>
                  <a:schemeClr val="tx1">
                    <a:lumMod val="75000"/>
                  </a:schemeClr>
                </a:solidFill>
              </a:rPr>
              <a:t>1.2x</a:t>
            </a:r>
            <a:endParaRPr lang="en-US" sz="1600" b="1" dirty="0">
              <a:solidFill>
                <a:schemeClr val="tx1">
                  <a:lumMod val="75000"/>
                </a:schemeClr>
              </a:solidFill>
            </a:endParaRPr>
          </a:p>
        </p:txBody>
      </p:sp>
      <p:grpSp>
        <p:nvGrpSpPr>
          <p:cNvPr id="155" name="Group 180"/>
          <p:cNvGrpSpPr>
            <a:grpSpLocks noChangeAspect="1"/>
          </p:cNvGrpSpPr>
          <p:nvPr/>
        </p:nvGrpSpPr>
        <p:grpSpPr>
          <a:xfrm>
            <a:off x="5989587" y="5569676"/>
            <a:ext cx="692307" cy="414337"/>
            <a:chOff x="4723251" y="3568447"/>
            <a:chExt cx="883678" cy="528870"/>
          </a:xfrm>
          <a:solidFill>
            <a:schemeClr val="accent6"/>
          </a:solidFill>
        </p:grpSpPr>
        <p:sp>
          <p:nvSpPr>
            <p:cNvPr id="156" name="Freeform 107"/>
            <p:cNvSpPr>
              <a:spLocks noEditPoints="1"/>
            </p:cNvSpPr>
            <p:nvPr/>
          </p:nvSpPr>
          <p:spPr bwMode="auto">
            <a:xfrm>
              <a:off x="4816974" y="3568447"/>
              <a:ext cx="696231" cy="455228"/>
            </a:xfrm>
            <a:custGeom>
              <a:avLst/>
              <a:gdLst>
                <a:gd name="T0" fmla="*/ 133 w 133"/>
                <a:gd name="T1" fmla="*/ 89 h 92"/>
                <a:gd name="T2" fmla="*/ 133 w 133"/>
                <a:gd name="T3" fmla="*/ 4 h 92"/>
                <a:gd name="T4" fmla="*/ 130 w 133"/>
                <a:gd name="T5" fmla="*/ 0 h 92"/>
                <a:gd name="T6" fmla="*/ 4 w 133"/>
                <a:gd name="T7" fmla="*/ 0 h 92"/>
                <a:gd name="T8" fmla="*/ 0 w 133"/>
                <a:gd name="T9" fmla="*/ 4 h 92"/>
                <a:gd name="T10" fmla="*/ 0 w 133"/>
                <a:gd name="T11" fmla="*/ 89 h 92"/>
                <a:gd name="T12" fmla="*/ 4 w 133"/>
                <a:gd name="T13" fmla="*/ 92 h 92"/>
                <a:gd name="T14" fmla="*/ 130 w 133"/>
                <a:gd name="T15" fmla="*/ 92 h 92"/>
                <a:gd name="T16" fmla="*/ 133 w 133"/>
                <a:gd name="T17" fmla="*/ 89 h 92"/>
                <a:gd name="T18" fmla="*/ 14 w 133"/>
                <a:gd name="T19" fmla="*/ 11 h 92"/>
                <a:gd name="T20" fmla="*/ 120 w 133"/>
                <a:gd name="T21" fmla="*/ 11 h 92"/>
                <a:gd name="T22" fmla="*/ 123 w 133"/>
                <a:gd name="T23" fmla="*/ 14 h 92"/>
                <a:gd name="T24" fmla="*/ 123 w 133"/>
                <a:gd name="T25" fmla="*/ 74 h 92"/>
                <a:gd name="T26" fmla="*/ 120 w 133"/>
                <a:gd name="T27" fmla="*/ 77 h 92"/>
                <a:gd name="T28" fmla="*/ 14 w 133"/>
                <a:gd name="T29" fmla="*/ 77 h 92"/>
                <a:gd name="T30" fmla="*/ 11 w 133"/>
                <a:gd name="T31" fmla="*/ 74 h 92"/>
                <a:gd name="T32" fmla="*/ 11 w 133"/>
                <a:gd name="T33" fmla="*/ 14 h 92"/>
                <a:gd name="T34" fmla="*/ 14 w 133"/>
                <a:gd name="T35" fmla="*/ 1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3" h="92">
                  <a:moveTo>
                    <a:pt x="133" y="89"/>
                  </a:moveTo>
                  <a:cubicBezTo>
                    <a:pt x="133" y="4"/>
                    <a:pt x="133" y="4"/>
                    <a:pt x="133" y="4"/>
                  </a:cubicBezTo>
                  <a:cubicBezTo>
                    <a:pt x="133" y="2"/>
                    <a:pt x="132" y="0"/>
                    <a:pt x="130" y="0"/>
                  </a:cubicBezTo>
                  <a:cubicBezTo>
                    <a:pt x="4" y="0"/>
                    <a:pt x="4" y="0"/>
                    <a:pt x="4" y="0"/>
                  </a:cubicBezTo>
                  <a:cubicBezTo>
                    <a:pt x="2" y="0"/>
                    <a:pt x="0" y="2"/>
                    <a:pt x="0" y="4"/>
                  </a:cubicBezTo>
                  <a:cubicBezTo>
                    <a:pt x="0" y="89"/>
                    <a:pt x="0" y="89"/>
                    <a:pt x="0" y="89"/>
                  </a:cubicBezTo>
                  <a:cubicBezTo>
                    <a:pt x="0" y="91"/>
                    <a:pt x="2" y="92"/>
                    <a:pt x="4" y="92"/>
                  </a:cubicBezTo>
                  <a:cubicBezTo>
                    <a:pt x="130" y="92"/>
                    <a:pt x="130" y="92"/>
                    <a:pt x="130" y="92"/>
                  </a:cubicBezTo>
                  <a:cubicBezTo>
                    <a:pt x="132" y="92"/>
                    <a:pt x="133" y="91"/>
                    <a:pt x="133" y="89"/>
                  </a:cubicBezTo>
                  <a:close/>
                  <a:moveTo>
                    <a:pt x="14" y="11"/>
                  </a:moveTo>
                  <a:cubicBezTo>
                    <a:pt x="120" y="11"/>
                    <a:pt x="120" y="11"/>
                    <a:pt x="120" y="11"/>
                  </a:cubicBezTo>
                  <a:cubicBezTo>
                    <a:pt x="121" y="11"/>
                    <a:pt x="123" y="12"/>
                    <a:pt x="123" y="14"/>
                  </a:cubicBezTo>
                  <a:cubicBezTo>
                    <a:pt x="123" y="74"/>
                    <a:pt x="123" y="74"/>
                    <a:pt x="123" y="74"/>
                  </a:cubicBezTo>
                  <a:cubicBezTo>
                    <a:pt x="123" y="75"/>
                    <a:pt x="121" y="77"/>
                    <a:pt x="120" y="77"/>
                  </a:cubicBezTo>
                  <a:cubicBezTo>
                    <a:pt x="14" y="77"/>
                    <a:pt x="14" y="77"/>
                    <a:pt x="14" y="77"/>
                  </a:cubicBezTo>
                  <a:cubicBezTo>
                    <a:pt x="12" y="77"/>
                    <a:pt x="11" y="75"/>
                    <a:pt x="11" y="74"/>
                  </a:cubicBezTo>
                  <a:cubicBezTo>
                    <a:pt x="11" y="14"/>
                    <a:pt x="11" y="14"/>
                    <a:pt x="11" y="14"/>
                  </a:cubicBezTo>
                  <a:cubicBezTo>
                    <a:pt x="11" y="12"/>
                    <a:pt x="12" y="11"/>
                    <a:pt x="14"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7" name="Freeform 108"/>
            <p:cNvSpPr>
              <a:spLocks/>
            </p:cNvSpPr>
            <p:nvPr/>
          </p:nvSpPr>
          <p:spPr bwMode="auto">
            <a:xfrm>
              <a:off x="4723251" y="3983508"/>
              <a:ext cx="883678" cy="113809"/>
            </a:xfrm>
            <a:custGeom>
              <a:avLst/>
              <a:gdLst>
                <a:gd name="T0" fmla="*/ 165 w 169"/>
                <a:gd name="T1" fmla="*/ 22 h 22"/>
                <a:gd name="T2" fmla="*/ 4 w 169"/>
                <a:gd name="T3" fmla="*/ 22 h 22"/>
                <a:gd name="T4" fmla="*/ 0 w 169"/>
                <a:gd name="T5" fmla="*/ 19 h 22"/>
                <a:gd name="T6" fmla="*/ 0 w 169"/>
                <a:gd name="T7" fmla="*/ 4 h 22"/>
                <a:gd name="T8" fmla="*/ 4 w 169"/>
                <a:gd name="T9" fmla="*/ 0 h 22"/>
                <a:gd name="T10" fmla="*/ 165 w 169"/>
                <a:gd name="T11" fmla="*/ 0 h 22"/>
                <a:gd name="T12" fmla="*/ 169 w 169"/>
                <a:gd name="T13" fmla="*/ 4 h 22"/>
                <a:gd name="T14" fmla="*/ 169 w 169"/>
                <a:gd name="T15" fmla="*/ 19 h 22"/>
                <a:gd name="T16" fmla="*/ 165 w 169"/>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22">
                  <a:moveTo>
                    <a:pt x="165" y="22"/>
                  </a:moveTo>
                  <a:cubicBezTo>
                    <a:pt x="4" y="22"/>
                    <a:pt x="4" y="22"/>
                    <a:pt x="4" y="22"/>
                  </a:cubicBezTo>
                  <a:cubicBezTo>
                    <a:pt x="2" y="22"/>
                    <a:pt x="0" y="21"/>
                    <a:pt x="0" y="19"/>
                  </a:cubicBezTo>
                  <a:cubicBezTo>
                    <a:pt x="0" y="4"/>
                    <a:pt x="0" y="4"/>
                    <a:pt x="0" y="4"/>
                  </a:cubicBezTo>
                  <a:cubicBezTo>
                    <a:pt x="0" y="2"/>
                    <a:pt x="2" y="0"/>
                    <a:pt x="4" y="0"/>
                  </a:cubicBezTo>
                  <a:cubicBezTo>
                    <a:pt x="165" y="0"/>
                    <a:pt x="165" y="0"/>
                    <a:pt x="165" y="0"/>
                  </a:cubicBezTo>
                  <a:cubicBezTo>
                    <a:pt x="167" y="0"/>
                    <a:pt x="169" y="2"/>
                    <a:pt x="169" y="4"/>
                  </a:cubicBezTo>
                  <a:cubicBezTo>
                    <a:pt x="169" y="19"/>
                    <a:pt x="169" y="19"/>
                    <a:pt x="169" y="19"/>
                  </a:cubicBezTo>
                  <a:cubicBezTo>
                    <a:pt x="169" y="21"/>
                    <a:pt x="167" y="22"/>
                    <a:pt x="165"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158" name="Freeform 109"/>
            <p:cNvSpPr>
              <a:spLocks/>
            </p:cNvSpPr>
            <p:nvPr/>
          </p:nvSpPr>
          <p:spPr bwMode="auto">
            <a:xfrm>
              <a:off x="5064674" y="4016982"/>
              <a:ext cx="187447" cy="46864"/>
            </a:xfrm>
            <a:custGeom>
              <a:avLst/>
              <a:gdLst>
                <a:gd name="T0" fmla="*/ 34 w 36"/>
                <a:gd name="T1" fmla="*/ 10 h 10"/>
                <a:gd name="T2" fmla="*/ 1 w 36"/>
                <a:gd name="T3" fmla="*/ 10 h 10"/>
                <a:gd name="T4" fmla="*/ 0 w 36"/>
                <a:gd name="T5" fmla="*/ 9 h 10"/>
                <a:gd name="T6" fmla="*/ 0 w 36"/>
                <a:gd name="T7" fmla="*/ 1 h 10"/>
                <a:gd name="T8" fmla="*/ 1 w 36"/>
                <a:gd name="T9" fmla="*/ 0 h 10"/>
                <a:gd name="T10" fmla="*/ 34 w 36"/>
                <a:gd name="T11" fmla="*/ 0 h 10"/>
                <a:gd name="T12" fmla="*/ 36 w 36"/>
                <a:gd name="T13" fmla="*/ 1 h 10"/>
                <a:gd name="T14" fmla="*/ 36 w 36"/>
                <a:gd name="T15" fmla="*/ 9 h 10"/>
                <a:gd name="T16" fmla="*/ 34 w 36"/>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10">
                  <a:moveTo>
                    <a:pt x="34" y="10"/>
                  </a:moveTo>
                  <a:cubicBezTo>
                    <a:pt x="1" y="10"/>
                    <a:pt x="1" y="10"/>
                    <a:pt x="1" y="10"/>
                  </a:cubicBezTo>
                  <a:cubicBezTo>
                    <a:pt x="0" y="10"/>
                    <a:pt x="0" y="10"/>
                    <a:pt x="0" y="9"/>
                  </a:cubicBezTo>
                  <a:cubicBezTo>
                    <a:pt x="0" y="1"/>
                    <a:pt x="0" y="1"/>
                    <a:pt x="0" y="1"/>
                  </a:cubicBezTo>
                  <a:cubicBezTo>
                    <a:pt x="0" y="1"/>
                    <a:pt x="0" y="0"/>
                    <a:pt x="1" y="0"/>
                  </a:cubicBezTo>
                  <a:cubicBezTo>
                    <a:pt x="34" y="0"/>
                    <a:pt x="34" y="0"/>
                    <a:pt x="34" y="0"/>
                  </a:cubicBezTo>
                  <a:cubicBezTo>
                    <a:pt x="35" y="0"/>
                    <a:pt x="36" y="1"/>
                    <a:pt x="36" y="1"/>
                  </a:cubicBezTo>
                  <a:cubicBezTo>
                    <a:pt x="36" y="9"/>
                    <a:pt x="36" y="9"/>
                    <a:pt x="36" y="9"/>
                  </a:cubicBezTo>
                  <a:cubicBezTo>
                    <a:pt x="36" y="10"/>
                    <a:pt x="35" y="10"/>
                    <a:pt x="34"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71" name="Rectangle 70"/>
          <p:cNvSpPr/>
          <p:nvPr/>
        </p:nvSpPr>
        <p:spPr>
          <a:xfrm>
            <a:off x="537307" y="6075680"/>
            <a:ext cx="10882923" cy="230832"/>
          </a:xfrm>
          <a:prstGeom prst="rect">
            <a:avLst/>
          </a:prstGeom>
        </p:spPr>
        <p:txBody>
          <a:bodyPr wrap="square">
            <a:spAutoFit/>
          </a:bodyPr>
          <a:lstStyle/>
          <a:p>
            <a:r>
              <a:rPr lang="en-US" sz="900" dirty="0" smtClean="0"/>
              <a:t>* Retailers that have over 25% of </a:t>
            </a:r>
            <a:r>
              <a:rPr lang="en-US" sz="900" dirty="0" err="1" smtClean="0"/>
              <a:t>eCommerce</a:t>
            </a:r>
            <a:r>
              <a:rPr lang="en-US" sz="900" dirty="0" smtClean="0"/>
              <a:t> transactions on mobile. Of those mobile transactions, more than 10% are from mobile apps and the rest from mobile browsers.</a:t>
            </a:r>
            <a:endParaRPr lang="en-US" sz="900" dirty="0"/>
          </a:p>
        </p:txBody>
      </p:sp>
      <p:grpSp>
        <p:nvGrpSpPr>
          <p:cNvPr id="70" name="Group 69"/>
          <p:cNvGrpSpPr>
            <a:grpSpLocks noChangeAspect="1"/>
          </p:cNvGrpSpPr>
          <p:nvPr/>
        </p:nvGrpSpPr>
        <p:grpSpPr bwMode="auto">
          <a:xfrm>
            <a:off x="1208456" y="5479518"/>
            <a:ext cx="289596" cy="485104"/>
            <a:chOff x="689" y="3158"/>
            <a:chExt cx="237" cy="397"/>
          </a:xfrm>
        </p:grpSpPr>
        <p:sp>
          <p:nvSpPr>
            <p:cNvPr id="73" name="Freeform 5"/>
            <p:cNvSpPr>
              <a:spLocks noEditPoints="1"/>
            </p:cNvSpPr>
            <p:nvPr/>
          </p:nvSpPr>
          <p:spPr bwMode="auto">
            <a:xfrm>
              <a:off x="689" y="3158"/>
              <a:ext cx="237" cy="397"/>
            </a:xfrm>
            <a:custGeom>
              <a:avLst/>
              <a:gdLst>
                <a:gd name="T0" fmla="*/ 42 w 97"/>
                <a:gd name="T1" fmla="*/ 143 h 165"/>
                <a:gd name="T2" fmla="*/ 49 w 97"/>
                <a:gd name="T3" fmla="*/ 137 h 165"/>
                <a:gd name="T4" fmla="*/ 55 w 97"/>
                <a:gd name="T5" fmla="*/ 143 h 165"/>
                <a:gd name="T6" fmla="*/ 49 w 97"/>
                <a:gd name="T7" fmla="*/ 150 h 165"/>
                <a:gd name="T8" fmla="*/ 42 w 97"/>
                <a:gd name="T9" fmla="*/ 143 h 165"/>
                <a:gd name="T10" fmla="*/ 14 w 97"/>
                <a:gd name="T11" fmla="*/ 13 h 165"/>
                <a:gd name="T12" fmla="*/ 83 w 97"/>
                <a:gd name="T13" fmla="*/ 13 h 165"/>
                <a:gd name="T14" fmla="*/ 83 w 97"/>
                <a:gd name="T15" fmla="*/ 123 h 165"/>
                <a:gd name="T16" fmla="*/ 14 w 97"/>
                <a:gd name="T17" fmla="*/ 123 h 165"/>
                <a:gd name="T18" fmla="*/ 14 w 97"/>
                <a:gd name="T19" fmla="*/ 13 h 165"/>
                <a:gd name="T20" fmla="*/ 0 w 97"/>
                <a:gd name="T21" fmla="*/ 165 h 165"/>
                <a:gd name="T22" fmla="*/ 97 w 97"/>
                <a:gd name="T23" fmla="*/ 165 h 165"/>
                <a:gd name="T24" fmla="*/ 97 w 97"/>
                <a:gd name="T25" fmla="*/ 0 h 165"/>
                <a:gd name="T26" fmla="*/ 0 w 97"/>
                <a:gd name="T27" fmla="*/ 0 h 165"/>
                <a:gd name="T28" fmla="*/ 0 w 97"/>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5">
                  <a:moveTo>
                    <a:pt x="42" y="143"/>
                  </a:moveTo>
                  <a:cubicBezTo>
                    <a:pt x="42" y="139"/>
                    <a:pt x="44" y="137"/>
                    <a:pt x="49" y="137"/>
                  </a:cubicBezTo>
                  <a:cubicBezTo>
                    <a:pt x="53" y="137"/>
                    <a:pt x="55" y="139"/>
                    <a:pt x="55" y="143"/>
                  </a:cubicBezTo>
                  <a:cubicBezTo>
                    <a:pt x="55" y="147"/>
                    <a:pt x="53" y="150"/>
                    <a:pt x="49" y="150"/>
                  </a:cubicBezTo>
                  <a:cubicBezTo>
                    <a:pt x="44" y="150"/>
                    <a:pt x="42" y="147"/>
                    <a:pt x="42" y="143"/>
                  </a:cubicBezTo>
                  <a:moveTo>
                    <a:pt x="14" y="13"/>
                  </a:moveTo>
                  <a:cubicBezTo>
                    <a:pt x="83" y="13"/>
                    <a:pt x="83" y="13"/>
                    <a:pt x="83" y="13"/>
                  </a:cubicBezTo>
                  <a:cubicBezTo>
                    <a:pt x="83" y="123"/>
                    <a:pt x="83" y="123"/>
                    <a:pt x="83" y="123"/>
                  </a:cubicBezTo>
                  <a:cubicBezTo>
                    <a:pt x="14" y="123"/>
                    <a:pt x="14" y="123"/>
                    <a:pt x="14" y="123"/>
                  </a:cubicBezTo>
                  <a:lnTo>
                    <a:pt x="14" y="13"/>
                  </a:lnTo>
                  <a:close/>
                  <a:moveTo>
                    <a:pt x="0" y="165"/>
                  </a:moveTo>
                  <a:cubicBezTo>
                    <a:pt x="97" y="165"/>
                    <a:pt x="97" y="165"/>
                    <a:pt x="97" y="165"/>
                  </a:cubicBezTo>
                  <a:cubicBezTo>
                    <a:pt x="97" y="0"/>
                    <a:pt x="97" y="0"/>
                    <a:pt x="97" y="0"/>
                  </a:cubicBezTo>
                  <a:cubicBezTo>
                    <a:pt x="0" y="0"/>
                    <a:pt x="0" y="0"/>
                    <a:pt x="0" y="0"/>
                  </a:cubicBezTo>
                  <a:lnTo>
                    <a:pt x="0" y="165"/>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 name="Freeform 6"/>
            <p:cNvSpPr>
              <a:spLocks noEditPoints="1"/>
            </p:cNvSpPr>
            <p:nvPr/>
          </p:nvSpPr>
          <p:spPr bwMode="auto">
            <a:xfrm>
              <a:off x="742" y="3264"/>
              <a:ext cx="129" cy="121"/>
            </a:xfrm>
            <a:custGeom>
              <a:avLst/>
              <a:gdLst>
                <a:gd name="T0" fmla="*/ 41 w 53"/>
                <a:gd name="T1" fmla="*/ 29 h 50"/>
                <a:gd name="T2" fmla="*/ 41 w 53"/>
                <a:gd name="T3" fmla="*/ 21 h 50"/>
                <a:gd name="T4" fmla="*/ 47 w 53"/>
                <a:gd name="T5" fmla="*/ 21 h 50"/>
                <a:gd name="T6" fmla="*/ 47 w 53"/>
                <a:gd name="T7" fmla="*/ 29 h 50"/>
                <a:gd name="T8" fmla="*/ 41 w 53"/>
                <a:gd name="T9" fmla="*/ 29 h 50"/>
                <a:gd name="T10" fmla="*/ 37 w 53"/>
                <a:gd name="T11" fmla="*/ 42 h 50"/>
                <a:gd name="T12" fmla="*/ 40 w 53"/>
                <a:gd name="T13" fmla="*/ 34 h 50"/>
                <a:gd name="T14" fmla="*/ 46 w 53"/>
                <a:gd name="T15" fmla="*/ 34 h 50"/>
                <a:gd name="T16" fmla="*/ 37 w 53"/>
                <a:gd name="T17" fmla="*/ 42 h 50"/>
                <a:gd name="T18" fmla="*/ 46 w 53"/>
                <a:gd name="T19" fmla="*/ 17 h 50"/>
                <a:gd name="T20" fmla="*/ 40 w 53"/>
                <a:gd name="T21" fmla="*/ 17 h 50"/>
                <a:gd name="T22" fmla="*/ 37 w 53"/>
                <a:gd name="T23" fmla="*/ 7 h 50"/>
                <a:gd name="T24" fmla="*/ 46 w 53"/>
                <a:gd name="T25" fmla="*/ 17 h 50"/>
                <a:gd name="T26" fmla="*/ 36 w 53"/>
                <a:gd name="T27" fmla="*/ 29 h 50"/>
                <a:gd name="T28" fmla="*/ 29 w 53"/>
                <a:gd name="T29" fmla="*/ 29 h 50"/>
                <a:gd name="T30" fmla="*/ 29 w 53"/>
                <a:gd name="T31" fmla="*/ 21 h 50"/>
                <a:gd name="T32" fmla="*/ 36 w 53"/>
                <a:gd name="T33" fmla="*/ 21 h 50"/>
                <a:gd name="T34" fmla="*/ 36 w 53"/>
                <a:gd name="T35" fmla="*/ 29 h 50"/>
                <a:gd name="T36" fmla="*/ 29 w 53"/>
                <a:gd name="T37" fmla="*/ 45 h 50"/>
                <a:gd name="T38" fmla="*/ 29 w 53"/>
                <a:gd name="T39" fmla="*/ 34 h 50"/>
                <a:gd name="T40" fmla="*/ 35 w 53"/>
                <a:gd name="T41" fmla="*/ 34 h 50"/>
                <a:gd name="T42" fmla="*/ 29 w 53"/>
                <a:gd name="T43" fmla="*/ 45 h 50"/>
                <a:gd name="T44" fmla="*/ 29 w 53"/>
                <a:gd name="T45" fmla="*/ 5 h 50"/>
                <a:gd name="T46" fmla="*/ 35 w 53"/>
                <a:gd name="T47" fmla="*/ 17 h 50"/>
                <a:gd name="T48" fmla="*/ 29 w 53"/>
                <a:gd name="T49" fmla="*/ 17 h 50"/>
                <a:gd name="T50" fmla="*/ 29 w 53"/>
                <a:gd name="T51" fmla="*/ 5 h 50"/>
                <a:gd name="T52" fmla="*/ 24 w 53"/>
                <a:gd name="T53" fmla="*/ 17 h 50"/>
                <a:gd name="T54" fmla="*/ 18 w 53"/>
                <a:gd name="T55" fmla="*/ 17 h 50"/>
                <a:gd name="T56" fmla="*/ 24 w 53"/>
                <a:gd name="T57" fmla="*/ 5 h 50"/>
                <a:gd name="T58" fmla="*/ 24 w 53"/>
                <a:gd name="T59" fmla="*/ 17 h 50"/>
                <a:gd name="T60" fmla="*/ 24 w 53"/>
                <a:gd name="T61" fmla="*/ 29 h 50"/>
                <a:gd name="T62" fmla="*/ 17 w 53"/>
                <a:gd name="T63" fmla="*/ 29 h 50"/>
                <a:gd name="T64" fmla="*/ 17 w 53"/>
                <a:gd name="T65" fmla="*/ 21 h 50"/>
                <a:gd name="T66" fmla="*/ 24 w 53"/>
                <a:gd name="T67" fmla="*/ 21 h 50"/>
                <a:gd name="T68" fmla="*/ 24 w 53"/>
                <a:gd name="T69" fmla="*/ 29 h 50"/>
                <a:gd name="T70" fmla="*/ 24 w 53"/>
                <a:gd name="T71" fmla="*/ 44 h 50"/>
                <a:gd name="T72" fmla="*/ 18 w 53"/>
                <a:gd name="T73" fmla="*/ 34 h 50"/>
                <a:gd name="T74" fmla="*/ 24 w 53"/>
                <a:gd name="T75" fmla="*/ 34 h 50"/>
                <a:gd name="T76" fmla="*/ 24 w 53"/>
                <a:gd name="T77" fmla="*/ 44 h 50"/>
                <a:gd name="T78" fmla="*/ 17 w 53"/>
                <a:gd name="T79" fmla="*/ 7 h 50"/>
                <a:gd name="T80" fmla="*/ 13 w 53"/>
                <a:gd name="T81" fmla="*/ 17 h 50"/>
                <a:gd name="T82" fmla="*/ 7 w 53"/>
                <a:gd name="T83" fmla="*/ 17 h 50"/>
                <a:gd name="T84" fmla="*/ 17 w 53"/>
                <a:gd name="T85" fmla="*/ 7 h 50"/>
                <a:gd name="T86" fmla="*/ 14 w 53"/>
                <a:gd name="T87" fmla="*/ 40 h 50"/>
                <a:gd name="T88" fmla="*/ 8 w 53"/>
                <a:gd name="T89" fmla="*/ 34 h 50"/>
                <a:gd name="T90" fmla="*/ 13 w 53"/>
                <a:gd name="T91" fmla="*/ 34 h 50"/>
                <a:gd name="T92" fmla="*/ 15 w 53"/>
                <a:gd name="T93" fmla="*/ 39 h 50"/>
                <a:gd name="T94" fmla="*/ 17 w 53"/>
                <a:gd name="T95" fmla="*/ 42 h 50"/>
                <a:gd name="T96" fmla="*/ 14 w 53"/>
                <a:gd name="T97" fmla="*/ 40 h 50"/>
                <a:gd name="T98" fmla="*/ 6 w 53"/>
                <a:gd name="T99" fmla="*/ 21 h 50"/>
                <a:gd name="T100" fmla="*/ 12 w 53"/>
                <a:gd name="T101" fmla="*/ 21 h 50"/>
                <a:gd name="T102" fmla="*/ 12 w 53"/>
                <a:gd name="T103" fmla="*/ 29 h 50"/>
                <a:gd name="T104" fmla="*/ 6 w 53"/>
                <a:gd name="T105" fmla="*/ 29 h 50"/>
                <a:gd name="T106" fmla="*/ 6 w 53"/>
                <a:gd name="T107" fmla="*/ 21 h 50"/>
                <a:gd name="T108" fmla="*/ 26 w 53"/>
                <a:gd name="T109" fmla="*/ 0 h 50"/>
                <a:gd name="T110" fmla="*/ 17 w 53"/>
                <a:gd name="T111" fmla="*/ 2 h 50"/>
                <a:gd name="T112" fmla="*/ 0 w 53"/>
                <a:gd name="T113" fmla="*/ 25 h 50"/>
                <a:gd name="T114" fmla="*/ 10 w 53"/>
                <a:gd name="T115" fmla="*/ 44 h 50"/>
                <a:gd name="T116" fmla="*/ 26 w 53"/>
                <a:gd name="T117" fmla="*/ 50 h 50"/>
                <a:gd name="T118" fmla="*/ 53 w 53"/>
                <a:gd name="T119" fmla="*/ 25 h 50"/>
                <a:gd name="T120" fmla="*/ 26 w 53"/>
                <a:gd name="T1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50">
                  <a:moveTo>
                    <a:pt x="41" y="29"/>
                  </a:moveTo>
                  <a:cubicBezTo>
                    <a:pt x="41" y="21"/>
                    <a:pt x="41" y="21"/>
                    <a:pt x="41" y="21"/>
                  </a:cubicBezTo>
                  <a:cubicBezTo>
                    <a:pt x="47" y="21"/>
                    <a:pt x="47" y="21"/>
                    <a:pt x="47" y="21"/>
                  </a:cubicBezTo>
                  <a:cubicBezTo>
                    <a:pt x="48" y="23"/>
                    <a:pt x="48" y="26"/>
                    <a:pt x="47" y="29"/>
                  </a:cubicBezTo>
                  <a:lnTo>
                    <a:pt x="41" y="29"/>
                  </a:lnTo>
                  <a:close/>
                  <a:moveTo>
                    <a:pt x="37" y="42"/>
                  </a:moveTo>
                  <a:cubicBezTo>
                    <a:pt x="38" y="39"/>
                    <a:pt x="39" y="36"/>
                    <a:pt x="40" y="34"/>
                  </a:cubicBezTo>
                  <a:cubicBezTo>
                    <a:pt x="46" y="34"/>
                    <a:pt x="46" y="34"/>
                    <a:pt x="46" y="34"/>
                  </a:cubicBezTo>
                  <a:cubicBezTo>
                    <a:pt x="44" y="37"/>
                    <a:pt x="41" y="40"/>
                    <a:pt x="37" y="42"/>
                  </a:cubicBezTo>
                  <a:moveTo>
                    <a:pt x="46" y="17"/>
                  </a:moveTo>
                  <a:cubicBezTo>
                    <a:pt x="40" y="17"/>
                    <a:pt x="40" y="17"/>
                    <a:pt x="40" y="17"/>
                  </a:cubicBezTo>
                  <a:cubicBezTo>
                    <a:pt x="39" y="13"/>
                    <a:pt x="38" y="10"/>
                    <a:pt x="37" y="7"/>
                  </a:cubicBezTo>
                  <a:cubicBezTo>
                    <a:pt x="41" y="9"/>
                    <a:pt x="44" y="13"/>
                    <a:pt x="46" y="17"/>
                  </a:cubicBezTo>
                  <a:moveTo>
                    <a:pt x="36" y="29"/>
                  </a:moveTo>
                  <a:cubicBezTo>
                    <a:pt x="29" y="29"/>
                    <a:pt x="29" y="29"/>
                    <a:pt x="29" y="29"/>
                  </a:cubicBezTo>
                  <a:cubicBezTo>
                    <a:pt x="29" y="21"/>
                    <a:pt x="29" y="21"/>
                    <a:pt x="29" y="21"/>
                  </a:cubicBezTo>
                  <a:cubicBezTo>
                    <a:pt x="36" y="21"/>
                    <a:pt x="36" y="21"/>
                    <a:pt x="36" y="21"/>
                  </a:cubicBezTo>
                  <a:lnTo>
                    <a:pt x="36" y="29"/>
                  </a:lnTo>
                  <a:close/>
                  <a:moveTo>
                    <a:pt x="29" y="45"/>
                  </a:moveTo>
                  <a:cubicBezTo>
                    <a:pt x="29" y="34"/>
                    <a:pt x="29" y="34"/>
                    <a:pt x="29" y="34"/>
                  </a:cubicBezTo>
                  <a:cubicBezTo>
                    <a:pt x="35" y="34"/>
                    <a:pt x="35" y="34"/>
                    <a:pt x="35" y="34"/>
                  </a:cubicBezTo>
                  <a:cubicBezTo>
                    <a:pt x="34" y="38"/>
                    <a:pt x="32" y="42"/>
                    <a:pt x="29" y="45"/>
                  </a:cubicBezTo>
                  <a:moveTo>
                    <a:pt x="29" y="5"/>
                  </a:moveTo>
                  <a:cubicBezTo>
                    <a:pt x="32" y="8"/>
                    <a:pt x="34" y="12"/>
                    <a:pt x="35" y="17"/>
                  </a:cubicBezTo>
                  <a:cubicBezTo>
                    <a:pt x="29" y="17"/>
                    <a:pt x="29" y="17"/>
                    <a:pt x="29" y="17"/>
                  </a:cubicBezTo>
                  <a:lnTo>
                    <a:pt x="29" y="5"/>
                  </a:lnTo>
                  <a:close/>
                  <a:moveTo>
                    <a:pt x="24" y="17"/>
                  </a:moveTo>
                  <a:cubicBezTo>
                    <a:pt x="18" y="17"/>
                    <a:pt x="18" y="17"/>
                    <a:pt x="18" y="17"/>
                  </a:cubicBezTo>
                  <a:cubicBezTo>
                    <a:pt x="19" y="12"/>
                    <a:pt x="21" y="8"/>
                    <a:pt x="24" y="5"/>
                  </a:cubicBezTo>
                  <a:lnTo>
                    <a:pt x="24" y="17"/>
                  </a:lnTo>
                  <a:close/>
                  <a:moveTo>
                    <a:pt x="24" y="29"/>
                  </a:moveTo>
                  <a:cubicBezTo>
                    <a:pt x="17" y="29"/>
                    <a:pt x="17" y="29"/>
                    <a:pt x="17" y="29"/>
                  </a:cubicBezTo>
                  <a:cubicBezTo>
                    <a:pt x="17" y="21"/>
                    <a:pt x="17" y="21"/>
                    <a:pt x="17" y="21"/>
                  </a:cubicBezTo>
                  <a:cubicBezTo>
                    <a:pt x="24" y="21"/>
                    <a:pt x="24" y="21"/>
                    <a:pt x="24" y="21"/>
                  </a:cubicBezTo>
                  <a:lnTo>
                    <a:pt x="24" y="29"/>
                  </a:lnTo>
                  <a:close/>
                  <a:moveTo>
                    <a:pt x="24" y="44"/>
                  </a:moveTo>
                  <a:cubicBezTo>
                    <a:pt x="21" y="42"/>
                    <a:pt x="19" y="38"/>
                    <a:pt x="18" y="34"/>
                  </a:cubicBezTo>
                  <a:cubicBezTo>
                    <a:pt x="24" y="34"/>
                    <a:pt x="24" y="34"/>
                    <a:pt x="24" y="34"/>
                  </a:cubicBezTo>
                  <a:lnTo>
                    <a:pt x="24" y="44"/>
                  </a:lnTo>
                  <a:close/>
                  <a:moveTo>
                    <a:pt x="17" y="7"/>
                  </a:moveTo>
                  <a:cubicBezTo>
                    <a:pt x="15" y="10"/>
                    <a:pt x="14" y="13"/>
                    <a:pt x="13" y="17"/>
                  </a:cubicBezTo>
                  <a:cubicBezTo>
                    <a:pt x="7" y="17"/>
                    <a:pt x="7" y="17"/>
                    <a:pt x="7" y="17"/>
                  </a:cubicBezTo>
                  <a:cubicBezTo>
                    <a:pt x="9" y="13"/>
                    <a:pt x="12" y="9"/>
                    <a:pt x="17" y="7"/>
                  </a:cubicBezTo>
                  <a:moveTo>
                    <a:pt x="14" y="40"/>
                  </a:moveTo>
                  <a:cubicBezTo>
                    <a:pt x="11" y="38"/>
                    <a:pt x="9" y="36"/>
                    <a:pt x="8" y="34"/>
                  </a:cubicBezTo>
                  <a:cubicBezTo>
                    <a:pt x="13" y="34"/>
                    <a:pt x="13" y="34"/>
                    <a:pt x="13" y="34"/>
                  </a:cubicBezTo>
                  <a:cubicBezTo>
                    <a:pt x="14" y="36"/>
                    <a:pt x="14" y="37"/>
                    <a:pt x="15" y="39"/>
                  </a:cubicBezTo>
                  <a:cubicBezTo>
                    <a:pt x="16" y="40"/>
                    <a:pt x="16" y="41"/>
                    <a:pt x="17" y="42"/>
                  </a:cubicBezTo>
                  <a:cubicBezTo>
                    <a:pt x="16" y="42"/>
                    <a:pt x="15" y="41"/>
                    <a:pt x="14" y="40"/>
                  </a:cubicBezTo>
                  <a:moveTo>
                    <a:pt x="6" y="21"/>
                  </a:moveTo>
                  <a:cubicBezTo>
                    <a:pt x="12" y="21"/>
                    <a:pt x="12" y="21"/>
                    <a:pt x="12" y="21"/>
                  </a:cubicBezTo>
                  <a:cubicBezTo>
                    <a:pt x="12" y="23"/>
                    <a:pt x="12" y="26"/>
                    <a:pt x="12" y="29"/>
                  </a:cubicBezTo>
                  <a:cubicBezTo>
                    <a:pt x="6" y="29"/>
                    <a:pt x="6" y="29"/>
                    <a:pt x="6" y="29"/>
                  </a:cubicBezTo>
                  <a:cubicBezTo>
                    <a:pt x="5" y="26"/>
                    <a:pt x="5" y="23"/>
                    <a:pt x="6" y="21"/>
                  </a:cubicBezTo>
                  <a:moveTo>
                    <a:pt x="26" y="0"/>
                  </a:moveTo>
                  <a:cubicBezTo>
                    <a:pt x="23" y="0"/>
                    <a:pt x="20" y="1"/>
                    <a:pt x="17" y="2"/>
                  </a:cubicBezTo>
                  <a:cubicBezTo>
                    <a:pt x="7" y="5"/>
                    <a:pt x="0" y="15"/>
                    <a:pt x="0" y="25"/>
                  </a:cubicBezTo>
                  <a:cubicBezTo>
                    <a:pt x="0" y="33"/>
                    <a:pt x="4" y="39"/>
                    <a:pt x="10" y="44"/>
                  </a:cubicBezTo>
                  <a:cubicBezTo>
                    <a:pt x="15" y="48"/>
                    <a:pt x="20" y="50"/>
                    <a:pt x="26" y="50"/>
                  </a:cubicBezTo>
                  <a:cubicBezTo>
                    <a:pt x="42" y="50"/>
                    <a:pt x="53" y="38"/>
                    <a:pt x="53" y="25"/>
                  </a:cubicBezTo>
                  <a:cubicBezTo>
                    <a:pt x="53" y="11"/>
                    <a:pt x="42" y="0"/>
                    <a:pt x="26" y="0"/>
                  </a:cubicBezTo>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75" name="Group 9"/>
          <p:cNvGrpSpPr>
            <a:grpSpLocks noChangeAspect="1"/>
          </p:cNvGrpSpPr>
          <p:nvPr/>
        </p:nvGrpSpPr>
        <p:grpSpPr bwMode="auto">
          <a:xfrm>
            <a:off x="3129295" y="5528395"/>
            <a:ext cx="387349" cy="387350"/>
            <a:chOff x="1951" y="3202"/>
            <a:chExt cx="317" cy="317"/>
          </a:xfrm>
        </p:grpSpPr>
        <p:sp>
          <p:nvSpPr>
            <p:cNvPr id="76" name="Freeform 75"/>
            <p:cNvSpPr>
              <a:spLocks/>
            </p:cNvSpPr>
            <p:nvPr/>
          </p:nvSpPr>
          <p:spPr bwMode="auto">
            <a:xfrm>
              <a:off x="1951" y="3202"/>
              <a:ext cx="317" cy="317"/>
            </a:xfrm>
            <a:custGeom>
              <a:avLst/>
              <a:gdLst>
                <a:gd name="T0" fmla="*/ 131 w 131"/>
                <a:gd name="T1" fmla="*/ 113 h 131"/>
                <a:gd name="T2" fmla="*/ 113 w 131"/>
                <a:gd name="T3" fmla="*/ 131 h 131"/>
                <a:gd name="T4" fmla="*/ 18 w 131"/>
                <a:gd name="T5" fmla="*/ 131 h 131"/>
                <a:gd name="T6" fmla="*/ 0 w 131"/>
                <a:gd name="T7" fmla="*/ 113 h 131"/>
                <a:gd name="T8" fmla="*/ 0 w 131"/>
                <a:gd name="T9" fmla="*/ 18 h 131"/>
                <a:gd name="T10" fmla="*/ 18 w 131"/>
                <a:gd name="T11" fmla="*/ 0 h 131"/>
                <a:gd name="T12" fmla="*/ 113 w 131"/>
                <a:gd name="T13" fmla="*/ 0 h 131"/>
                <a:gd name="T14" fmla="*/ 131 w 131"/>
                <a:gd name="T15" fmla="*/ 18 h 131"/>
                <a:gd name="T16" fmla="*/ 131 w 131"/>
                <a:gd name="T17" fmla="*/ 1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31">
                  <a:moveTo>
                    <a:pt x="131" y="113"/>
                  </a:moveTo>
                  <a:cubicBezTo>
                    <a:pt x="131" y="123"/>
                    <a:pt x="123" y="131"/>
                    <a:pt x="113" y="131"/>
                  </a:cubicBezTo>
                  <a:cubicBezTo>
                    <a:pt x="18" y="131"/>
                    <a:pt x="18" y="131"/>
                    <a:pt x="18" y="131"/>
                  </a:cubicBezTo>
                  <a:cubicBezTo>
                    <a:pt x="8" y="131"/>
                    <a:pt x="0" y="123"/>
                    <a:pt x="0" y="113"/>
                  </a:cubicBezTo>
                  <a:cubicBezTo>
                    <a:pt x="0" y="18"/>
                    <a:pt x="0" y="18"/>
                    <a:pt x="0" y="18"/>
                  </a:cubicBezTo>
                  <a:cubicBezTo>
                    <a:pt x="0" y="8"/>
                    <a:pt x="8" y="0"/>
                    <a:pt x="18" y="0"/>
                  </a:cubicBezTo>
                  <a:cubicBezTo>
                    <a:pt x="113" y="0"/>
                    <a:pt x="113" y="0"/>
                    <a:pt x="113" y="0"/>
                  </a:cubicBezTo>
                  <a:cubicBezTo>
                    <a:pt x="123" y="0"/>
                    <a:pt x="131" y="8"/>
                    <a:pt x="131" y="18"/>
                  </a:cubicBezTo>
                  <a:lnTo>
                    <a:pt x="131" y="113"/>
                  </a:lnTo>
                  <a:close/>
                </a:path>
              </a:pathLst>
            </a:custGeom>
            <a:solidFill>
              <a:srgbClr val="FF9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 name="Freeform 76"/>
            <p:cNvSpPr>
              <a:spLocks/>
            </p:cNvSpPr>
            <p:nvPr/>
          </p:nvSpPr>
          <p:spPr bwMode="auto">
            <a:xfrm>
              <a:off x="2050" y="3311"/>
              <a:ext cx="155" cy="63"/>
            </a:xfrm>
            <a:custGeom>
              <a:avLst/>
              <a:gdLst>
                <a:gd name="T0" fmla="*/ 61 w 64"/>
                <a:gd name="T1" fmla="*/ 0 h 26"/>
                <a:gd name="T2" fmla="*/ 64 w 64"/>
                <a:gd name="T3" fmla="*/ 4 h 26"/>
                <a:gd name="T4" fmla="*/ 53 w 64"/>
                <a:gd name="T5" fmla="*/ 25 h 26"/>
                <a:gd name="T6" fmla="*/ 51 w 64"/>
                <a:gd name="T7" fmla="*/ 26 h 26"/>
                <a:gd name="T8" fmla="*/ 8 w 64"/>
                <a:gd name="T9" fmla="*/ 26 h 26"/>
                <a:gd name="T10" fmla="*/ 0 w 64"/>
                <a:gd name="T11" fmla="*/ 0 h 26"/>
                <a:gd name="T12" fmla="*/ 61 w 64"/>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61" y="0"/>
                  </a:moveTo>
                  <a:cubicBezTo>
                    <a:pt x="63" y="0"/>
                    <a:pt x="64" y="2"/>
                    <a:pt x="64" y="4"/>
                  </a:cubicBezTo>
                  <a:cubicBezTo>
                    <a:pt x="53" y="25"/>
                    <a:pt x="53" y="25"/>
                    <a:pt x="53" y="25"/>
                  </a:cubicBezTo>
                  <a:cubicBezTo>
                    <a:pt x="52" y="26"/>
                    <a:pt x="52" y="26"/>
                    <a:pt x="51" y="26"/>
                  </a:cubicBezTo>
                  <a:cubicBezTo>
                    <a:pt x="8" y="26"/>
                    <a:pt x="8" y="26"/>
                    <a:pt x="8" y="26"/>
                  </a:cubicBezTo>
                  <a:cubicBezTo>
                    <a:pt x="0" y="0"/>
                    <a:pt x="0" y="0"/>
                    <a:pt x="0" y="0"/>
                  </a:cubicBezTo>
                  <a:lnTo>
                    <a:pt x="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 name="Freeform 77"/>
            <p:cNvSpPr>
              <a:spLocks/>
            </p:cNvSpPr>
            <p:nvPr/>
          </p:nvSpPr>
          <p:spPr bwMode="auto">
            <a:xfrm>
              <a:off x="1997" y="3292"/>
              <a:ext cx="176" cy="118"/>
            </a:xfrm>
            <a:custGeom>
              <a:avLst/>
              <a:gdLst>
                <a:gd name="T0" fmla="*/ 19 w 73"/>
                <a:gd name="T1" fmla="*/ 0 h 49"/>
                <a:gd name="T2" fmla="*/ 20 w 73"/>
                <a:gd name="T3" fmla="*/ 0 h 49"/>
                <a:gd name="T4" fmla="*/ 22 w 73"/>
                <a:gd name="T5" fmla="*/ 8 h 49"/>
                <a:gd name="T6" fmla="*/ 31 w 73"/>
                <a:gd name="T7" fmla="*/ 34 h 49"/>
                <a:gd name="T8" fmla="*/ 33 w 73"/>
                <a:gd name="T9" fmla="*/ 40 h 49"/>
                <a:gd name="T10" fmla="*/ 34 w 73"/>
                <a:gd name="T11" fmla="*/ 41 h 49"/>
                <a:gd name="T12" fmla="*/ 72 w 73"/>
                <a:gd name="T13" fmla="*/ 41 h 49"/>
                <a:gd name="T14" fmla="*/ 72 w 73"/>
                <a:gd name="T15" fmla="*/ 42 h 49"/>
                <a:gd name="T16" fmla="*/ 70 w 73"/>
                <a:gd name="T17" fmla="*/ 48 h 49"/>
                <a:gd name="T18" fmla="*/ 69 w 73"/>
                <a:gd name="T19" fmla="*/ 49 h 49"/>
                <a:gd name="T20" fmla="*/ 27 w 73"/>
                <a:gd name="T21" fmla="*/ 49 h 49"/>
                <a:gd name="T22" fmla="*/ 26 w 73"/>
                <a:gd name="T23" fmla="*/ 48 h 49"/>
                <a:gd name="T24" fmla="*/ 13 w 73"/>
                <a:gd name="T25" fmla="*/ 9 h 49"/>
                <a:gd name="T26" fmla="*/ 12 w 73"/>
                <a:gd name="T27" fmla="*/ 8 h 49"/>
                <a:gd name="T28" fmla="*/ 3 w 73"/>
                <a:gd name="T29" fmla="*/ 8 h 49"/>
                <a:gd name="T30" fmla="*/ 2 w 73"/>
                <a:gd name="T31" fmla="*/ 8 h 49"/>
                <a:gd name="T32" fmla="*/ 0 w 73"/>
                <a:gd name="T33" fmla="*/ 0 h 49"/>
                <a:gd name="T34" fmla="*/ 19 w 73"/>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49">
                  <a:moveTo>
                    <a:pt x="19" y="0"/>
                  </a:moveTo>
                  <a:cubicBezTo>
                    <a:pt x="19" y="0"/>
                    <a:pt x="20" y="0"/>
                    <a:pt x="20" y="0"/>
                  </a:cubicBezTo>
                  <a:cubicBezTo>
                    <a:pt x="22" y="8"/>
                    <a:pt x="22" y="8"/>
                    <a:pt x="22" y="8"/>
                  </a:cubicBezTo>
                  <a:cubicBezTo>
                    <a:pt x="31" y="34"/>
                    <a:pt x="31" y="34"/>
                    <a:pt x="31" y="34"/>
                  </a:cubicBezTo>
                  <a:cubicBezTo>
                    <a:pt x="33" y="40"/>
                    <a:pt x="33" y="40"/>
                    <a:pt x="33" y="40"/>
                  </a:cubicBezTo>
                  <a:cubicBezTo>
                    <a:pt x="33" y="40"/>
                    <a:pt x="33" y="41"/>
                    <a:pt x="34" y="41"/>
                  </a:cubicBezTo>
                  <a:cubicBezTo>
                    <a:pt x="72" y="41"/>
                    <a:pt x="72" y="41"/>
                    <a:pt x="72" y="41"/>
                  </a:cubicBezTo>
                  <a:cubicBezTo>
                    <a:pt x="72" y="41"/>
                    <a:pt x="73" y="41"/>
                    <a:pt x="72" y="42"/>
                  </a:cubicBezTo>
                  <a:cubicBezTo>
                    <a:pt x="70" y="48"/>
                    <a:pt x="70" y="48"/>
                    <a:pt x="70" y="48"/>
                  </a:cubicBezTo>
                  <a:cubicBezTo>
                    <a:pt x="69" y="49"/>
                    <a:pt x="69" y="49"/>
                    <a:pt x="69" y="49"/>
                  </a:cubicBezTo>
                  <a:cubicBezTo>
                    <a:pt x="27" y="49"/>
                    <a:pt x="27" y="49"/>
                    <a:pt x="27" y="49"/>
                  </a:cubicBezTo>
                  <a:cubicBezTo>
                    <a:pt x="26" y="49"/>
                    <a:pt x="26" y="49"/>
                    <a:pt x="26" y="48"/>
                  </a:cubicBezTo>
                  <a:cubicBezTo>
                    <a:pt x="13" y="9"/>
                    <a:pt x="13" y="9"/>
                    <a:pt x="13" y="9"/>
                  </a:cubicBezTo>
                  <a:cubicBezTo>
                    <a:pt x="13" y="9"/>
                    <a:pt x="13" y="8"/>
                    <a:pt x="12" y="8"/>
                  </a:cubicBezTo>
                  <a:cubicBezTo>
                    <a:pt x="3" y="8"/>
                    <a:pt x="3" y="8"/>
                    <a:pt x="3" y="8"/>
                  </a:cubicBezTo>
                  <a:cubicBezTo>
                    <a:pt x="3" y="8"/>
                    <a:pt x="3" y="8"/>
                    <a:pt x="2" y="8"/>
                  </a:cubicBezTo>
                  <a:cubicBezTo>
                    <a:pt x="0" y="0"/>
                    <a:pt x="0" y="0"/>
                    <a:pt x="0" y="0"/>
                  </a:cubicBez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 name="Oval 78"/>
            <p:cNvSpPr>
              <a:spLocks noChangeArrowheads="1"/>
            </p:cNvSpPr>
            <p:nvPr/>
          </p:nvSpPr>
          <p:spPr bwMode="auto">
            <a:xfrm>
              <a:off x="2069" y="3420"/>
              <a:ext cx="29" cy="2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 name="Oval 79"/>
            <p:cNvSpPr>
              <a:spLocks noChangeArrowheads="1"/>
            </p:cNvSpPr>
            <p:nvPr/>
          </p:nvSpPr>
          <p:spPr bwMode="auto">
            <a:xfrm>
              <a:off x="2125" y="3420"/>
              <a:ext cx="29" cy="2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1" name="Group 80"/>
          <p:cNvGrpSpPr>
            <a:grpSpLocks noChangeAspect="1"/>
          </p:cNvGrpSpPr>
          <p:nvPr/>
        </p:nvGrpSpPr>
        <p:grpSpPr bwMode="auto">
          <a:xfrm>
            <a:off x="5111130" y="5479518"/>
            <a:ext cx="289596" cy="485104"/>
            <a:chOff x="689" y="3158"/>
            <a:chExt cx="237" cy="397"/>
          </a:xfrm>
        </p:grpSpPr>
        <p:sp>
          <p:nvSpPr>
            <p:cNvPr id="82" name="Freeform 5"/>
            <p:cNvSpPr>
              <a:spLocks noEditPoints="1"/>
            </p:cNvSpPr>
            <p:nvPr/>
          </p:nvSpPr>
          <p:spPr bwMode="auto">
            <a:xfrm>
              <a:off x="689" y="3158"/>
              <a:ext cx="237" cy="397"/>
            </a:xfrm>
            <a:custGeom>
              <a:avLst/>
              <a:gdLst>
                <a:gd name="T0" fmla="*/ 42 w 97"/>
                <a:gd name="T1" fmla="*/ 143 h 165"/>
                <a:gd name="T2" fmla="*/ 49 w 97"/>
                <a:gd name="T3" fmla="*/ 137 h 165"/>
                <a:gd name="T4" fmla="*/ 55 w 97"/>
                <a:gd name="T5" fmla="*/ 143 h 165"/>
                <a:gd name="T6" fmla="*/ 49 w 97"/>
                <a:gd name="T7" fmla="*/ 150 h 165"/>
                <a:gd name="T8" fmla="*/ 42 w 97"/>
                <a:gd name="T9" fmla="*/ 143 h 165"/>
                <a:gd name="T10" fmla="*/ 14 w 97"/>
                <a:gd name="T11" fmla="*/ 13 h 165"/>
                <a:gd name="T12" fmla="*/ 83 w 97"/>
                <a:gd name="T13" fmla="*/ 13 h 165"/>
                <a:gd name="T14" fmla="*/ 83 w 97"/>
                <a:gd name="T15" fmla="*/ 123 h 165"/>
                <a:gd name="T16" fmla="*/ 14 w 97"/>
                <a:gd name="T17" fmla="*/ 123 h 165"/>
                <a:gd name="T18" fmla="*/ 14 w 97"/>
                <a:gd name="T19" fmla="*/ 13 h 165"/>
                <a:gd name="T20" fmla="*/ 0 w 97"/>
                <a:gd name="T21" fmla="*/ 165 h 165"/>
                <a:gd name="T22" fmla="*/ 97 w 97"/>
                <a:gd name="T23" fmla="*/ 165 h 165"/>
                <a:gd name="T24" fmla="*/ 97 w 97"/>
                <a:gd name="T25" fmla="*/ 0 h 165"/>
                <a:gd name="T26" fmla="*/ 0 w 97"/>
                <a:gd name="T27" fmla="*/ 0 h 165"/>
                <a:gd name="T28" fmla="*/ 0 w 97"/>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5">
                  <a:moveTo>
                    <a:pt x="42" y="143"/>
                  </a:moveTo>
                  <a:cubicBezTo>
                    <a:pt x="42" y="139"/>
                    <a:pt x="44" y="137"/>
                    <a:pt x="49" y="137"/>
                  </a:cubicBezTo>
                  <a:cubicBezTo>
                    <a:pt x="53" y="137"/>
                    <a:pt x="55" y="139"/>
                    <a:pt x="55" y="143"/>
                  </a:cubicBezTo>
                  <a:cubicBezTo>
                    <a:pt x="55" y="147"/>
                    <a:pt x="53" y="150"/>
                    <a:pt x="49" y="150"/>
                  </a:cubicBezTo>
                  <a:cubicBezTo>
                    <a:pt x="44" y="150"/>
                    <a:pt x="42" y="147"/>
                    <a:pt x="42" y="143"/>
                  </a:cubicBezTo>
                  <a:moveTo>
                    <a:pt x="14" y="13"/>
                  </a:moveTo>
                  <a:cubicBezTo>
                    <a:pt x="83" y="13"/>
                    <a:pt x="83" y="13"/>
                    <a:pt x="83" y="13"/>
                  </a:cubicBezTo>
                  <a:cubicBezTo>
                    <a:pt x="83" y="123"/>
                    <a:pt x="83" y="123"/>
                    <a:pt x="83" y="123"/>
                  </a:cubicBezTo>
                  <a:cubicBezTo>
                    <a:pt x="14" y="123"/>
                    <a:pt x="14" y="123"/>
                    <a:pt x="14" y="123"/>
                  </a:cubicBezTo>
                  <a:lnTo>
                    <a:pt x="14" y="13"/>
                  </a:lnTo>
                  <a:close/>
                  <a:moveTo>
                    <a:pt x="0" y="165"/>
                  </a:moveTo>
                  <a:cubicBezTo>
                    <a:pt x="97" y="165"/>
                    <a:pt x="97" y="165"/>
                    <a:pt x="97" y="165"/>
                  </a:cubicBezTo>
                  <a:cubicBezTo>
                    <a:pt x="97" y="0"/>
                    <a:pt x="97" y="0"/>
                    <a:pt x="97" y="0"/>
                  </a:cubicBezTo>
                  <a:cubicBezTo>
                    <a:pt x="0" y="0"/>
                    <a:pt x="0" y="0"/>
                    <a:pt x="0" y="0"/>
                  </a:cubicBezTo>
                  <a:lnTo>
                    <a:pt x="0" y="165"/>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 name="Freeform 6"/>
            <p:cNvSpPr>
              <a:spLocks noEditPoints="1"/>
            </p:cNvSpPr>
            <p:nvPr/>
          </p:nvSpPr>
          <p:spPr bwMode="auto">
            <a:xfrm>
              <a:off x="742" y="3264"/>
              <a:ext cx="129" cy="121"/>
            </a:xfrm>
            <a:custGeom>
              <a:avLst/>
              <a:gdLst>
                <a:gd name="T0" fmla="*/ 41 w 53"/>
                <a:gd name="T1" fmla="*/ 29 h 50"/>
                <a:gd name="T2" fmla="*/ 41 w 53"/>
                <a:gd name="T3" fmla="*/ 21 h 50"/>
                <a:gd name="T4" fmla="*/ 47 w 53"/>
                <a:gd name="T5" fmla="*/ 21 h 50"/>
                <a:gd name="T6" fmla="*/ 47 w 53"/>
                <a:gd name="T7" fmla="*/ 29 h 50"/>
                <a:gd name="T8" fmla="*/ 41 w 53"/>
                <a:gd name="T9" fmla="*/ 29 h 50"/>
                <a:gd name="T10" fmla="*/ 37 w 53"/>
                <a:gd name="T11" fmla="*/ 42 h 50"/>
                <a:gd name="T12" fmla="*/ 40 w 53"/>
                <a:gd name="T13" fmla="*/ 34 h 50"/>
                <a:gd name="T14" fmla="*/ 46 w 53"/>
                <a:gd name="T15" fmla="*/ 34 h 50"/>
                <a:gd name="T16" fmla="*/ 37 w 53"/>
                <a:gd name="T17" fmla="*/ 42 h 50"/>
                <a:gd name="T18" fmla="*/ 46 w 53"/>
                <a:gd name="T19" fmla="*/ 17 h 50"/>
                <a:gd name="T20" fmla="*/ 40 w 53"/>
                <a:gd name="T21" fmla="*/ 17 h 50"/>
                <a:gd name="T22" fmla="*/ 37 w 53"/>
                <a:gd name="T23" fmla="*/ 7 h 50"/>
                <a:gd name="T24" fmla="*/ 46 w 53"/>
                <a:gd name="T25" fmla="*/ 17 h 50"/>
                <a:gd name="T26" fmla="*/ 36 w 53"/>
                <a:gd name="T27" fmla="*/ 29 h 50"/>
                <a:gd name="T28" fmla="*/ 29 w 53"/>
                <a:gd name="T29" fmla="*/ 29 h 50"/>
                <a:gd name="T30" fmla="*/ 29 w 53"/>
                <a:gd name="T31" fmla="*/ 21 h 50"/>
                <a:gd name="T32" fmla="*/ 36 w 53"/>
                <a:gd name="T33" fmla="*/ 21 h 50"/>
                <a:gd name="T34" fmla="*/ 36 w 53"/>
                <a:gd name="T35" fmla="*/ 29 h 50"/>
                <a:gd name="T36" fmla="*/ 29 w 53"/>
                <a:gd name="T37" fmla="*/ 45 h 50"/>
                <a:gd name="T38" fmla="*/ 29 w 53"/>
                <a:gd name="T39" fmla="*/ 34 h 50"/>
                <a:gd name="T40" fmla="*/ 35 w 53"/>
                <a:gd name="T41" fmla="*/ 34 h 50"/>
                <a:gd name="T42" fmla="*/ 29 w 53"/>
                <a:gd name="T43" fmla="*/ 45 h 50"/>
                <a:gd name="T44" fmla="*/ 29 w 53"/>
                <a:gd name="T45" fmla="*/ 5 h 50"/>
                <a:gd name="T46" fmla="*/ 35 w 53"/>
                <a:gd name="T47" fmla="*/ 17 h 50"/>
                <a:gd name="T48" fmla="*/ 29 w 53"/>
                <a:gd name="T49" fmla="*/ 17 h 50"/>
                <a:gd name="T50" fmla="*/ 29 w 53"/>
                <a:gd name="T51" fmla="*/ 5 h 50"/>
                <a:gd name="T52" fmla="*/ 24 w 53"/>
                <a:gd name="T53" fmla="*/ 17 h 50"/>
                <a:gd name="T54" fmla="*/ 18 w 53"/>
                <a:gd name="T55" fmla="*/ 17 h 50"/>
                <a:gd name="T56" fmla="*/ 24 w 53"/>
                <a:gd name="T57" fmla="*/ 5 h 50"/>
                <a:gd name="T58" fmla="*/ 24 w 53"/>
                <a:gd name="T59" fmla="*/ 17 h 50"/>
                <a:gd name="T60" fmla="*/ 24 w 53"/>
                <a:gd name="T61" fmla="*/ 29 h 50"/>
                <a:gd name="T62" fmla="*/ 17 w 53"/>
                <a:gd name="T63" fmla="*/ 29 h 50"/>
                <a:gd name="T64" fmla="*/ 17 w 53"/>
                <a:gd name="T65" fmla="*/ 21 h 50"/>
                <a:gd name="T66" fmla="*/ 24 w 53"/>
                <a:gd name="T67" fmla="*/ 21 h 50"/>
                <a:gd name="T68" fmla="*/ 24 w 53"/>
                <a:gd name="T69" fmla="*/ 29 h 50"/>
                <a:gd name="T70" fmla="*/ 24 w 53"/>
                <a:gd name="T71" fmla="*/ 44 h 50"/>
                <a:gd name="T72" fmla="*/ 18 w 53"/>
                <a:gd name="T73" fmla="*/ 34 h 50"/>
                <a:gd name="T74" fmla="*/ 24 w 53"/>
                <a:gd name="T75" fmla="*/ 34 h 50"/>
                <a:gd name="T76" fmla="*/ 24 w 53"/>
                <a:gd name="T77" fmla="*/ 44 h 50"/>
                <a:gd name="T78" fmla="*/ 17 w 53"/>
                <a:gd name="T79" fmla="*/ 7 h 50"/>
                <a:gd name="T80" fmla="*/ 13 w 53"/>
                <a:gd name="T81" fmla="*/ 17 h 50"/>
                <a:gd name="T82" fmla="*/ 7 w 53"/>
                <a:gd name="T83" fmla="*/ 17 h 50"/>
                <a:gd name="T84" fmla="*/ 17 w 53"/>
                <a:gd name="T85" fmla="*/ 7 h 50"/>
                <a:gd name="T86" fmla="*/ 14 w 53"/>
                <a:gd name="T87" fmla="*/ 40 h 50"/>
                <a:gd name="T88" fmla="*/ 8 w 53"/>
                <a:gd name="T89" fmla="*/ 34 h 50"/>
                <a:gd name="T90" fmla="*/ 13 w 53"/>
                <a:gd name="T91" fmla="*/ 34 h 50"/>
                <a:gd name="T92" fmla="*/ 15 w 53"/>
                <a:gd name="T93" fmla="*/ 39 h 50"/>
                <a:gd name="T94" fmla="*/ 17 w 53"/>
                <a:gd name="T95" fmla="*/ 42 h 50"/>
                <a:gd name="T96" fmla="*/ 14 w 53"/>
                <a:gd name="T97" fmla="*/ 40 h 50"/>
                <a:gd name="T98" fmla="*/ 6 w 53"/>
                <a:gd name="T99" fmla="*/ 21 h 50"/>
                <a:gd name="T100" fmla="*/ 12 w 53"/>
                <a:gd name="T101" fmla="*/ 21 h 50"/>
                <a:gd name="T102" fmla="*/ 12 w 53"/>
                <a:gd name="T103" fmla="*/ 29 h 50"/>
                <a:gd name="T104" fmla="*/ 6 w 53"/>
                <a:gd name="T105" fmla="*/ 29 h 50"/>
                <a:gd name="T106" fmla="*/ 6 w 53"/>
                <a:gd name="T107" fmla="*/ 21 h 50"/>
                <a:gd name="T108" fmla="*/ 26 w 53"/>
                <a:gd name="T109" fmla="*/ 0 h 50"/>
                <a:gd name="T110" fmla="*/ 17 w 53"/>
                <a:gd name="T111" fmla="*/ 2 h 50"/>
                <a:gd name="T112" fmla="*/ 0 w 53"/>
                <a:gd name="T113" fmla="*/ 25 h 50"/>
                <a:gd name="T114" fmla="*/ 10 w 53"/>
                <a:gd name="T115" fmla="*/ 44 h 50"/>
                <a:gd name="T116" fmla="*/ 26 w 53"/>
                <a:gd name="T117" fmla="*/ 50 h 50"/>
                <a:gd name="T118" fmla="*/ 53 w 53"/>
                <a:gd name="T119" fmla="*/ 25 h 50"/>
                <a:gd name="T120" fmla="*/ 26 w 53"/>
                <a:gd name="T1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50">
                  <a:moveTo>
                    <a:pt x="41" y="29"/>
                  </a:moveTo>
                  <a:cubicBezTo>
                    <a:pt x="41" y="21"/>
                    <a:pt x="41" y="21"/>
                    <a:pt x="41" y="21"/>
                  </a:cubicBezTo>
                  <a:cubicBezTo>
                    <a:pt x="47" y="21"/>
                    <a:pt x="47" y="21"/>
                    <a:pt x="47" y="21"/>
                  </a:cubicBezTo>
                  <a:cubicBezTo>
                    <a:pt x="48" y="23"/>
                    <a:pt x="48" y="26"/>
                    <a:pt x="47" y="29"/>
                  </a:cubicBezTo>
                  <a:lnTo>
                    <a:pt x="41" y="29"/>
                  </a:lnTo>
                  <a:close/>
                  <a:moveTo>
                    <a:pt x="37" y="42"/>
                  </a:moveTo>
                  <a:cubicBezTo>
                    <a:pt x="38" y="39"/>
                    <a:pt x="39" y="36"/>
                    <a:pt x="40" y="34"/>
                  </a:cubicBezTo>
                  <a:cubicBezTo>
                    <a:pt x="46" y="34"/>
                    <a:pt x="46" y="34"/>
                    <a:pt x="46" y="34"/>
                  </a:cubicBezTo>
                  <a:cubicBezTo>
                    <a:pt x="44" y="37"/>
                    <a:pt x="41" y="40"/>
                    <a:pt x="37" y="42"/>
                  </a:cubicBezTo>
                  <a:moveTo>
                    <a:pt x="46" y="17"/>
                  </a:moveTo>
                  <a:cubicBezTo>
                    <a:pt x="40" y="17"/>
                    <a:pt x="40" y="17"/>
                    <a:pt x="40" y="17"/>
                  </a:cubicBezTo>
                  <a:cubicBezTo>
                    <a:pt x="39" y="13"/>
                    <a:pt x="38" y="10"/>
                    <a:pt x="37" y="7"/>
                  </a:cubicBezTo>
                  <a:cubicBezTo>
                    <a:pt x="41" y="9"/>
                    <a:pt x="44" y="13"/>
                    <a:pt x="46" y="17"/>
                  </a:cubicBezTo>
                  <a:moveTo>
                    <a:pt x="36" y="29"/>
                  </a:moveTo>
                  <a:cubicBezTo>
                    <a:pt x="29" y="29"/>
                    <a:pt x="29" y="29"/>
                    <a:pt x="29" y="29"/>
                  </a:cubicBezTo>
                  <a:cubicBezTo>
                    <a:pt x="29" y="21"/>
                    <a:pt x="29" y="21"/>
                    <a:pt x="29" y="21"/>
                  </a:cubicBezTo>
                  <a:cubicBezTo>
                    <a:pt x="36" y="21"/>
                    <a:pt x="36" y="21"/>
                    <a:pt x="36" y="21"/>
                  </a:cubicBezTo>
                  <a:lnTo>
                    <a:pt x="36" y="29"/>
                  </a:lnTo>
                  <a:close/>
                  <a:moveTo>
                    <a:pt x="29" y="45"/>
                  </a:moveTo>
                  <a:cubicBezTo>
                    <a:pt x="29" y="34"/>
                    <a:pt x="29" y="34"/>
                    <a:pt x="29" y="34"/>
                  </a:cubicBezTo>
                  <a:cubicBezTo>
                    <a:pt x="35" y="34"/>
                    <a:pt x="35" y="34"/>
                    <a:pt x="35" y="34"/>
                  </a:cubicBezTo>
                  <a:cubicBezTo>
                    <a:pt x="34" y="38"/>
                    <a:pt x="32" y="42"/>
                    <a:pt x="29" y="45"/>
                  </a:cubicBezTo>
                  <a:moveTo>
                    <a:pt x="29" y="5"/>
                  </a:moveTo>
                  <a:cubicBezTo>
                    <a:pt x="32" y="8"/>
                    <a:pt x="34" y="12"/>
                    <a:pt x="35" y="17"/>
                  </a:cubicBezTo>
                  <a:cubicBezTo>
                    <a:pt x="29" y="17"/>
                    <a:pt x="29" y="17"/>
                    <a:pt x="29" y="17"/>
                  </a:cubicBezTo>
                  <a:lnTo>
                    <a:pt x="29" y="5"/>
                  </a:lnTo>
                  <a:close/>
                  <a:moveTo>
                    <a:pt x="24" y="17"/>
                  </a:moveTo>
                  <a:cubicBezTo>
                    <a:pt x="18" y="17"/>
                    <a:pt x="18" y="17"/>
                    <a:pt x="18" y="17"/>
                  </a:cubicBezTo>
                  <a:cubicBezTo>
                    <a:pt x="19" y="12"/>
                    <a:pt x="21" y="8"/>
                    <a:pt x="24" y="5"/>
                  </a:cubicBezTo>
                  <a:lnTo>
                    <a:pt x="24" y="17"/>
                  </a:lnTo>
                  <a:close/>
                  <a:moveTo>
                    <a:pt x="24" y="29"/>
                  </a:moveTo>
                  <a:cubicBezTo>
                    <a:pt x="17" y="29"/>
                    <a:pt x="17" y="29"/>
                    <a:pt x="17" y="29"/>
                  </a:cubicBezTo>
                  <a:cubicBezTo>
                    <a:pt x="17" y="21"/>
                    <a:pt x="17" y="21"/>
                    <a:pt x="17" y="21"/>
                  </a:cubicBezTo>
                  <a:cubicBezTo>
                    <a:pt x="24" y="21"/>
                    <a:pt x="24" y="21"/>
                    <a:pt x="24" y="21"/>
                  </a:cubicBezTo>
                  <a:lnTo>
                    <a:pt x="24" y="29"/>
                  </a:lnTo>
                  <a:close/>
                  <a:moveTo>
                    <a:pt x="24" y="44"/>
                  </a:moveTo>
                  <a:cubicBezTo>
                    <a:pt x="21" y="42"/>
                    <a:pt x="19" y="38"/>
                    <a:pt x="18" y="34"/>
                  </a:cubicBezTo>
                  <a:cubicBezTo>
                    <a:pt x="24" y="34"/>
                    <a:pt x="24" y="34"/>
                    <a:pt x="24" y="34"/>
                  </a:cubicBezTo>
                  <a:lnTo>
                    <a:pt x="24" y="44"/>
                  </a:lnTo>
                  <a:close/>
                  <a:moveTo>
                    <a:pt x="17" y="7"/>
                  </a:moveTo>
                  <a:cubicBezTo>
                    <a:pt x="15" y="10"/>
                    <a:pt x="14" y="13"/>
                    <a:pt x="13" y="17"/>
                  </a:cubicBezTo>
                  <a:cubicBezTo>
                    <a:pt x="7" y="17"/>
                    <a:pt x="7" y="17"/>
                    <a:pt x="7" y="17"/>
                  </a:cubicBezTo>
                  <a:cubicBezTo>
                    <a:pt x="9" y="13"/>
                    <a:pt x="12" y="9"/>
                    <a:pt x="17" y="7"/>
                  </a:cubicBezTo>
                  <a:moveTo>
                    <a:pt x="14" y="40"/>
                  </a:moveTo>
                  <a:cubicBezTo>
                    <a:pt x="11" y="38"/>
                    <a:pt x="9" y="36"/>
                    <a:pt x="8" y="34"/>
                  </a:cubicBezTo>
                  <a:cubicBezTo>
                    <a:pt x="13" y="34"/>
                    <a:pt x="13" y="34"/>
                    <a:pt x="13" y="34"/>
                  </a:cubicBezTo>
                  <a:cubicBezTo>
                    <a:pt x="14" y="36"/>
                    <a:pt x="14" y="37"/>
                    <a:pt x="15" y="39"/>
                  </a:cubicBezTo>
                  <a:cubicBezTo>
                    <a:pt x="16" y="40"/>
                    <a:pt x="16" y="41"/>
                    <a:pt x="17" y="42"/>
                  </a:cubicBezTo>
                  <a:cubicBezTo>
                    <a:pt x="16" y="42"/>
                    <a:pt x="15" y="41"/>
                    <a:pt x="14" y="40"/>
                  </a:cubicBezTo>
                  <a:moveTo>
                    <a:pt x="6" y="21"/>
                  </a:moveTo>
                  <a:cubicBezTo>
                    <a:pt x="12" y="21"/>
                    <a:pt x="12" y="21"/>
                    <a:pt x="12" y="21"/>
                  </a:cubicBezTo>
                  <a:cubicBezTo>
                    <a:pt x="12" y="23"/>
                    <a:pt x="12" y="26"/>
                    <a:pt x="12" y="29"/>
                  </a:cubicBezTo>
                  <a:cubicBezTo>
                    <a:pt x="6" y="29"/>
                    <a:pt x="6" y="29"/>
                    <a:pt x="6" y="29"/>
                  </a:cubicBezTo>
                  <a:cubicBezTo>
                    <a:pt x="5" y="26"/>
                    <a:pt x="5" y="23"/>
                    <a:pt x="6" y="21"/>
                  </a:cubicBezTo>
                  <a:moveTo>
                    <a:pt x="26" y="0"/>
                  </a:moveTo>
                  <a:cubicBezTo>
                    <a:pt x="23" y="0"/>
                    <a:pt x="20" y="1"/>
                    <a:pt x="17" y="2"/>
                  </a:cubicBezTo>
                  <a:cubicBezTo>
                    <a:pt x="7" y="5"/>
                    <a:pt x="0" y="15"/>
                    <a:pt x="0" y="25"/>
                  </a:cubicBezTo>
                  <a:cubicBezTo>
                    <a:pt x="0" y="33"/>
                    <a:pt x="4" y="39"/>
                    <a:pt x="10" y="44"/>
                  </a:cubicBezTo>
                  <a:cubicBezTo>
                    <a:pt x="15" y="48"/>
                    <a:pt x="20" y="50"/>
                    <a:pt x="26" y="50"/>
                  </a:cubicBezTo>
                  <a:cubicBezTo>
                    <a:pt x="42" y="50"/>
                    <a:pt x="53" y="38"/>
                    <a:pt x="53" y="25"/>
                  </a:cubicBezTo>
                  <a:cubicBezTo>
                    <a:pt x="53" y="11"/>
                    <a:pt x="42" y="0"/>
                    <a:pt x="26" y="0"/>
                  </a:cubicBezTo>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84" name="Group 9"/>
          <p:cNvGrpSpPr>
            <a:grpSpLocks noChangeAspect="1"/>
          </p:cNvGrpSpPr>
          <p:nvPr/>
        </p:nvGrpSpPr>
        <p:grpSpPr bwMode="auto">
          <a:xfrm>
            <a:off x="7026622" y="5528395"/>
            <a:ext cx="387349" cy="387350"/>
            <a:chOff x="1951" y="3202"/>
            <a:chExt cx="317" cy="317"/>
          </a:xfrm>
        </p:grpSpPr>
        <p:sp>
          <p:nvSpPr>
            <p:cNvPr id="85" name="Freeform 84"/>
            <p:cNvSpPr>
              <a:spLocks/>
            </p:cNvSpPr>
            <p:nvPr/>
          </p:nvSpPr>
          <p:spPr bwMode="auto">
            <a:xfrm>
              <a:off x="1951" y="3202"/>
              <a:ext cx="317" cy="317"/>
            </a:xfrm>
            <a:custGeom>
              <a:avLst/>
              <a:gdLst>
                <a:gd name="T0" fmla="*/ 131 w 131"/>
                <a:gd name="T1" fmla="*/ 113 h 131"/>
                <a:gd name="T2" fmla="*/ 113 w 131"/>
                <a:gd name="T3" fmla="*/ 131 h 131"/>
                <a:gd name="T4" fmla="*/ 18 w 131"/>
                <a:gd name="T5" fmla="*/ 131 h 131"/>
                <a:gd name="T6" fmla="*/ 0 w 131"/>
                <a:gd name="T7" fmla="*/ 113 h 131"/>
                <a:gd name="T8" fmla="*/ 0 w 131"/>
                <a:gd name="T9" fmla="*/ 18 h 131"/>
                <a:gd name="T10" fmla="*/ 18 w 131"/>
                <a:gd name="T11" fmla="*/ 0 h 131"/>
                <a:gd name="T12" fmla="*/ 113 w 131"/>
                <a:gd name="T13" fmla="*/ 0 h 131"/>
                <a:gd name="T14" fmla="*/ 131 w 131"/>
                <a:gd name="T15" fmla="*/ 18 h 131"/>
                <a:gd name="T16" fmla="*/ 131 w 131"/>
                <a:gd name="T17" fmla="*/ 1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31">
                  <a:moveTo>
                    <a:pt x="131" y="113"/>
                  </a:moveTo>
                  <a:cubicBezTo>
                    <a:pt x="131" y="123"/>
                    <a:pt x="123" y="131"/>
                    <a:pt x="113" y="131"/>
                  </a:cubicBezTo>
                  <a:cubicBezTo>
                    <a:pt x="18" y="131"/>
                    <a:pt x="18" y="131"/>
                    <a:pt x="18" y="131"/>
                  </a:cubicBezTo>
                  <a:cubicBezTo>
                    <a:pt x="8" y="131"/>
                    <a:pt x="0" y="123"/>
                    <a:pt x="0" y="113"/>
                  </a:cubicBezTo>
                  <a:cubicBezTo>
                    <a:pt x="0" y="18"/>
                    <a:pt x="0" y="18"/>
                    <a:pt x="0" y="18"/>
                  </a:cubicBezTo>
                  <a:cubicBezTo>
                    <a:pt x="0" y="8"/>
                    <a:pt x="8" y="0"/>
                    <a:pt x="18" y="0"/>
                  </a:cubicBezTo>
                  <a:cubicBezTo>
                    <a:pt x="113" y="0"/>
                    <a:pt x="113" y="0"/>
                    <a:pt x="113" y="0"/>
                  </a:cubicBezTo>
                  <a:cubicBezTo>
                    <a:pt x="123" y="0"/>
                    <a:pt x="131" y="8"/>
                    <a:pt x="131" y="18"/>
                  </a:cubicBezTo>
                  <a:lnTo>
                    <a:pt x="131" y="113"/>
                  </a:lnTo>
                  <a:close/>
                </a:path>
              </a:pathLst>
            </a:custGeom>
            <a:solidFill>
              <a:srgbClr val="FF9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 name="Freeform 85"/>
            <p:cNvSpPr>
              <a:spLocks/>
            </p:cNvSpPr>
            <p:nvPr/>
          </p:nvSpPr>
          <p:spPr bwMode="auto">
            <a:xfrm>
              <a:off x="2050" y="3311"/>
              <a:ext cx="155" cy="63"/>
            </a:xfrm>
            <a:custGeom>
              <a:avLst/>
              <a:gdLst>
                <a:gd name="T0" fmla="*/ 61 w 64"/>
                <a:gd name="T1" fmla="*/ 0 h 26"/>
                <a:gd name="T2" fmla="*/ 64 w 64"/>
                <a:gd name="T3" fmla="*/ 4 h 26"/>
                <a:gd name="T4" fmla="*/ 53 w 64"/>
                <a:gd name="T5" fmla="*/ 25 h 26"/>
                <a:gd name="T6" fmla="*/ 51 w 64"/>
                <a:gd name="T7" fmla="*/ 26 h 26"/>
                <a:gd name="T8" fmla="*/ 8 w 64"/>
                <a:gd name="T9" fmla="*/ 26 h 26"/>
                <a:gd name="T10" fmla="*/ 0 w 64"/>
                <a:gd name="T11" fmla="*/ 0 h 26"/>
                <a:gd name="T12" fmla="*/ 61 w 64"/>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61" y="0"/>
                  </a:moveTo>
                  <a:cubicBezTo>
                    <a:pt x="63" y="0"/>
                    <a:pt x="64" y="2"/>
                    <a:pt x="64" y="4"/>
                  </a:cubicBezTo>
                  <a:cubicBezTo>
                    <a:pt x="53" y="25"/>
                    <a:pt x="53" y="25"/>
                    <a:pt x="53" y="25"/>
                  </a:cubicBezTo>
                  <a:cubicBezTo>
                    <a:pt x="52" y="26"/>
                    <a:pt x="52" y="26"/>
                    <a:pt x="51" y="26"/>
                  </a:cubicBezTo>
                  <a:cubicBezTo>
                    <a:pt x="8" y="26"/>
                    <a:pt x="8" y="26"/>
                    <a:pt x="8" y="26"/>
                  </a:cubicBezTo>
                  <a:cubicBezTo>
                    <a:pt x="0" y="0"/>
                    <a:pt x="0" y="0"/>
                    <a:pt x="0" y="0"/>
                  </a:cubicBezTo>
                  <a:lnTo>
                    <a:pt x="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 name="Freeform 86"/>
            <p:cNvSpPr>
              <a:spLocks/>
            </p:cNvSpPr>
            <p:nvPr/>
          </p:nvSpPr>
          <p:spPr bwMode="auto">
            <a:xfrm>
              <a:off x="1997" y="3292"/>
              <a:ext cx="176" cy="118"/>
            </a:xfrm>
            <a:custGeom>
              <a:avLst/>
              <a:gdLst>
                <a:gd name="T0" fmla="*/ 19 w 73"/>
                <a:gd name="T1" fmla="*/ 0 h 49"/>
                <a:gd name="T2" fmla="*/ 20 w 73"/>
                <a:gd name="T3" fmla="*/ 0 h 49"/>
                <a:gd name="T4" fmla="*/ 22 w 73"/>
                <a:gd name="T5" fmla="*/ 8 h 49"/>
                <a:gd name="T6" fmla="*/ 31 w 73"/>
                <a:gd name="T7" fmla="*/ 34 h 49"/>
                <a:gd name="T8" fmla="*/ 33 w 73"/>
                <a:gd name="T9" fmla="*/ 40 h 49"/>
                <a:gd name="T10" fmla="*/ 34 w 73"/>
                <a:gd name="T11" fmla="*/ 41 h 49"/>
                <a:gd name="T12" fmla="*/ 72 w 73"/>
                <a:gd name="T13" fmla="*/ 41 h 49"/>
                <a:gd name="T14" fmla="*/ 72 w 73"/>
                <a:gd name="T15" fmla="*/ 42 h 49"/>
                <a:gd name="T16" fmla="*/ 70 w 73"/>
                <a:gd name="T17" fmla="*/ 48 h 49"/>
                <a:gd name="T18" fmla="*/ 69 w 73"/>
                <a:gd name="T19" fmla="*/ 49 h 49"/>
                <a:gd name="T20" fmla="*/ 27 w 73"/>
                <a:gd name="T21" fmla="*/ 49 h 49"/>
                <a:gd name="T22" fmla="*/ 26 w 73"/>
                <a:gd name="T23" fmla="*/ 48 h 49"/>
                <a:gd name="T24" fmla="*/ 13 w 73"/>
                <a:gd name="T25" fmla="*/ 9 h 49"/>
                <a:gd name="T26" fmla="*/ 12 w 73"/>
                <a:gd name="T27" fmla="*/ 8 h 49"/>
                <a:gd name="T28" fmla="*/ 3 w 73"/>
                <a:gd name="T29" fmla="*/ 8 h 49"/>
                <a:gd name="T30" fmla="*/ 2 w 73"/>
                <a:gd name="T31" fmla="*/ 8 h 49"/>
                <a:gd name="T32" fmla="*/ 0 w 73"/>
                <a:gd name="T33" fmla="*/ 0 h 49"/>
                <a:gd name="T34" fmla="*/ 19 w 73"/>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49">
                  <a:moveTo>
                    <a:pt x="19" y="0"/>
                  </a:moveTo>
                  <a:cubicBezTo>
                    <a:pt x="19" y="0"/>
                    <a:pt x="20" y="0"/>
                    <a:pt x="20" y="0"/>
                  </a:cubicBezTo>
                  <a:cubicBezTo>
                    <a:pt x="22" y="8"/>
                    <a:pt x="22" y="8"/>
                    <a:pt x="22" y="8"/>
                  </a:cubicBezTo>
                  <a:cubicBezTo>
                    <a:pt x="31" y="34"/>
                    <a:pt x="31" y="34"/>
                    <a:pt x="31" y="34"/>
                  </a:cubicBezTo>
                  <a:cubicBezTo>
                    <a:pt x="33" y="40"/>
                    <a:pt x="33" y="40"/>
                    <a:pt x="33" y="40"/>
                  </a:cubicBezTo>
                  <a:cubicBezTo>
                    <a:pt x="33" y="40"/>
                    <a:pt x="33" y="41"/>
                    <a:pt x="34" y="41"/>
                  </a:cubicBezTo>
                  <a:cubicBezTo>
                    <a:pt x="72" y="41"/>
                    <a:pt x="72" y="41"/>
                    <a:pt x="72" y="41"/>
                  </a:cubicBezTo>
                  <a:cubicBezTo>
                    <a:pt x="72" y="41"/>
                    <a:pt x="73" y="41"/>
                    <a:pt x="72" y="42"/>
                  </a:cubicBezTo>
                  <a:cubicBezTo>
                    <a:pt x="70" y="48"/>
                    <a:pt x="70" y="48"/>
                    <a:pt x="70" y="48"/>
                  </a:cubicBezTo>
                  <a:cubicBezTo>
                    <a:pt x="69" y="49"/>
                    <a:pt x="69" y="49"/>
                    <a:pt x="69" y="49"/>
                  </a:cubicBezTo>
                  <a:cubicBezTo>
                    <a:pt x="27" y="49"/>
                    <a:pt x="27" y="49"/>
                    <a:pt x="27" y="49"/>
                  </a:cubicBezTo>
                  <a:cubicBezTo>
                    <a:pt x="26" y="49"/>
                    <a:pt x="26" y="49"/>
                    <a:pt x="26" y="48"/>
                  </a:cubicBezTo>
                  <a:cubicBezTo>
                    <a:pt x="13" y="9"/>
                    <a:pt x="13" y="9"/>
                    <a:pt x="13" y="9"/>
                  </a:cubicBezTo>
                  <a:cubicBezTo>
                    <a:pt x="13" y="9"/>
                    <a:pt x="13" y="8"/>
                    <a:pt x="12" y="8"/>
                  </a:cubicBezTo>
                  <a:cubicBezTo>
                    <a:pt x="3" y="8"/>
                    <a:pt x="3" y="8"/>
                    <a:pt x="3" y="8"/>
                  </a:cubicBezTo>
                  <a:cubicBezTo>
                    <a:pt x="3" y="8"/>
                    <a:pt x="3" y="8"/>
                    <a:pt x="2" y="8"/>
                  </a:cubicBezTo>
                  <a:cubicBezTo>
                    <a:pt x="0" y="0"/>
                    <a:pt x="0" y="0"/>
                    <a:pt x="0" y="0"/>
                  </a:cubicBez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 name="Oval 87"/>
            <p:cNvSpPr>
              <a:spLocks noChangeArrowheads="1"/>
            </p:cNvSpPr>
            <p:nvPr/>
          </p:nvSpPr>
          <p:spPr bwMode="auto">
            <a:xfrm>
              <a:off x="2069" y="3420"/>
              <a:ext cx="29" cy="2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 name="Oval 88"/>
            <p:cNvSpPr>
              <a:spLocks noChangeArrowheads="1"/>
            </p:cNvSpPr>
            <p:nvPr/>
          </p:nvSpPr>
          <p:spPr bwMode="auto">
            <a:xfrm>
              <a:off x="2125" y="3420"/>
              <a:ext cx="29" cy="26"/>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276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Isosceles Triangle 39"/>
          <p:cNvSpPr/>
          <p:nvPr/>
        </p:nvSpPr>
        <p:spPr>
          <a:xfrm rot="10800000">
            <a:off x="4775902" y="1898144"/>
            <a:ext cx="2146210" cy="3721364"/>
          </a:xfrm>
          <a:prstGeom prst="triangle">
            <a:avLst/>
          </a:prstGeom>
          <a:solidFill>
            <a:schemeClr val="accent1">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Freeform 33"/>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grpSp>
        <p:nvGrpSpPr>
          <p:cNvPr id="8" name="Group 7"/>
          <p:cNvGrpSpPr/>
          <p:nvPr/>
        </p:nvGrpSpPr>
        <p:grpSpPr>
          <a:xfrm>
            <a:off x="5327006" y="4666287"/>
            <a:ext cx="1044000" cy="1017851"/>
            <a:chOff x="2985953" y="3954621"/>
            <a:chExt cx="1548000" cy="1674066"/>
          </a:xfrm>
        </p:grpSpPr>
        <p:sp>
          <p:nvSpPr>
            <p:cNvPr id="9" name="Trapezoid 200"/>
            <p:cNvSpPr/>
            <p:nvPr/>
          </p:nvSpPr>
          <p:spPr>
            <a:xfrm rot="10800000">
              <a:off x="2990770" y="3954622"/>
              <a:ext cx="1538368" cy="1674065"/>
            </a:xfrm>
            <a:custGeom>
              <a:avLst/>
              <a:gdLst/>
              <a:ahLst/>
              <a:cxnLst/>
              <a:rect l="l" t="t" r="r" b="b"/>
              <a:pathLst>
                <a:path w="1538368" h="1674065">
                  <a:moveTo>
                    <a:pt x="767444" y="1674065"/>
                  </a:moveTo>
                  <a:cubicBezTo>
                    <a:pt x="348398" y="1674065"/>
                    <a:pt x="8418" y="1596607"/>
                    <a:pt x="6265" y="1500846"/>
                  </a:cubicBezTo>
                  <a:lnTo>
                    <a:pt x="0" y="1500846"/>
                  </a:lnTo>
                  <a:lnTo>
                    <a:pt x="470588" y="92406"/>
                  </a:lnTo>
                  <a:cubicBezTo>
                    <a:pt x="470562" y="92380"/>
                    <a:pt x="470562" y="92353"/>
                    <a:pt x="470562" y="92326"/>
                  </a:cubicBezTo>
                  <a:cubicBezTo>
                    <a:pt x="470562" y="85831"/>
                    <a:pt x="472733" y="79492"/>
                    <a:pt x="476931" y="73422"/>
                  </a:cubicBezTo>
                  <a:lnTo>
                    <a:pt x="477800" y="70821"/>
                  </a:lnTo>
                  <a:lnTo>
                    <a:pt x="479544" y="70821"/>
                  </a:lnTo>
                  <a:cubicBezTo>
                    <a:pt x="510863" y="30001"/>
                    <a:pt x="628773" y="0"/>
                    <a:pt x="769362" y="0"/>
                  </a:cubicBezTo>
                  <a:cubicBezTo>
                    <a:pt x="909951" y="0"/>
                    <a:pt x="1027862" y="30001"/>
                    <a:pt x="1059180" y="70821"/>
                  </a:cubicBezTo>
                  <a:lnTo>
                    <a:pt x="1060568" y="70821"/>
                  </a:lnTo>
                  <a:lnTo>
                    <a:pt x="1061260" y="72891"/>
                  </a:lnTo>
                  <a:cubicBezTo>
                    <a:pt x="1065844" y="79070"/>
                    <a:pt x="1068162" y="85614"/>
                    <a:pt x="1068162" y="92326"/>
                  </a:cubicBezTo>
                  <a:lnTo>
                    <a:pt x="1067960" y="92945"/>
                  </a:lnTo>
                  <a:lnTo>
                    <a:pt x="1538368" y="1500846"/>
                  </a:lnTo>
                  <a:lnTo>
                    <a:pt x="1528624" y="1500846"/>
                  </a:lnTo>
                  <a:cubicBezTo>
                    <a:pt x="1526470" y="1596607"/>
                    <a:pt x="1186490" y="1674065"/>
                    <a:pt x="767444" y="1674065"/>
                  </a:cubicBezTo>
                  <a:close/>
                </a:path>
              </a:pathLst>
            </a:custGeom>
            <a:ln>
              <a:solidFill>
                <a:srgbClr val="FFFFFF"/>
              </a:solidFill>
            </a:ln>
          </p:spPr>
          <p:style>
            <a:lnRef idx="1">
              <a:schemeClr val="accent1"/>
            </a:lnRef>
            <a:fillRef idx="3">
              <a:schemeClr val="accent1"/>
            </a:fillRef>
            <a:effectRef idx="2">
              <a:schemeClr val="accent1"/>
            </a:effectRef>
            <a:fontRef idx="minor">
              <a:schemeClr val="lt1"/>
            </a:fontRef>
          </p:style>
          <p:txBody>
            <a:bodyPr lIns="54000" tIns="54000" rIns="54000" bIns="54000" rtlCol="0" anchor="ctr"/>
            <a:lstStyle/>
            <a:p>
              <a:pPr algn="ctr"/>
              <a:endParaRPr lang="en-US" sz="2400" dirty="0">
                <a:solidFill>
                  <a:srgbClr val="FFFFFF"/>
                </a:solidFill>
              </a:endParaRPr>
            </a:p>
          </p:txBody>
        </p:sp>
        <p:sp>
          <p:nvSpPr>
            <p:cNvPr id="10" name="Oval 9"/>
            <p:cNvSpPr/>
            <p:nvPr/>
          </p:nvSpPr>
          <p:spPr>
            <a:xfrm>
              <a:off x="2985953" y="3954621"/>
              <a:ext cx="1548000" cy="348436"/>
            </a:xfrm>
            <a:prstGeom prst="ellipse">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lIns="54000" tIns="54000" rIns="54000" bIns="54000" rtlCol="0" anchor="ctr"/>
            <a:lstStyle/>
            <a:p>
              <a:pPr algn="ctr"/>
              <a:endParaRPr lang="en-US" sz="2400" dirty="0">
                <a:solidFill>
                  <a:srgbClr val="FFFFFF"/>
                </a:solidFill>
              </a:endParaRPr>
            </a:p>
          </p:txBody>
        </p:sp>
      </p:grpSp>
      <p:grpSp>
        <p:nvGrpSpPr>
          <p:cNvPr id="11" name="Group 10"/>
          <p:cNvGrpSpPr/>
          <p:nvPr/>
        </p:nvGrpSpPr>
        <p:grpSpPr>
          <a:xfrm>
            <a:off x="3623343" y="1635033"/>
            <a:ext cx="4451326" cy="1608978"/>
            <a:chOff x="6756400" y="2296916"/>
            <a:chExt cx="2311400" cy="2275698"/>
          </a:xfrm>
        </p:grpSpPr>
        <p:sp>
          <p:nvSpPr>
            <p:cNvPr id="12" name="Trapezoid 111"/>
            <p:cNvSpPr/>
            <p:nvPr/>
          </p:nvSpPr>
          <p:spPr>
            <a:xfrm rot="10800000">
              <a:off x="6756400" y="2296916"/>
              <a:ext cx="2311400" cy="2275698"/>
            </a:xfrm>
            <a:custGeom>
              <a:avLst/>
              <a:gdLst/>
              <a:ahLst/>
              <a:cxnLst/>
              <a:rect l="l" t="t" r="r" b="b"/>
              <a:pathLst>
                <a:path w="2311400" h="2275698">
                  <a:moveTo>
                    <a:pt x="1155700" y="2275698"/>
                  </a:moveTo>
                  <a:cubicBezTo>
                    <a:pt x="517425" y="2275698"/>
                    <a:pt x="0" y="2164982"/>
                    <a:pt x="0" y="2028407"/>
                  </a:cubicBezTo>
                  <a:lnTo>
                    <a:pt x="2795" y="2016562"/>
                  </a:lnTo>
                  <a:lnTo>
                    <a:pt x="0" y="2016562"/>
                  </a:lnTo>
                  <a:lnTo>
                    <a:pt x="447675" y="225862"/>
                  </a:lnTo>
                  <a:lnTo>
                    <a:pt x="451235" y="225862"/>
                  </a:lnTo>
                  <a:cubicBezTo>
                    <a:pt x="480275" y="98869"/>
                    <a:pt x="784954" y="0"/>
                    <a:pt x="1156024" y="0"/>
                  </a:cubicBezTo>
                  <a:cubicBezTo>
                    <a:pt x="1527095" y="0"/>
                    <a:pt x="1831773" y="98869"/>
                    <a:pt x="1860813" y="225862"/>
                  </a:cubicBezTo>
                  <a:lnTo>
                    <a:pt x="1863725" y="225862"/>
                  </a:lnTo>
                  <a:lnTo>
                    <a:pt x="2311400" y="2016562"/>
                  </a:lnTo>
                  <a:lnTo>
                    <a:pt x="2308605" y="2016562"/>
                  </a:lnTo>
                  <a:cubicBezTo>
                    <a:pt x="2310939" y="2020271"/>
                    <a:pt x="2311400" y="2024328"/>
                    <a:pt x="2311400" y="2028407"/>
                  </a:cubicBezTo>
                  <a:cubicBezTo>
                    <a:pt x="2311400" y="2164982"/>
                    <a:pt x="1793975" y="2275698"/>
                    <a:pt x="1155700" y="2275698"/>
                  </a:cubicBezTo>
                  <a:close/>
                </a:path>
              </a:pathLst>
            </a:custGeom>
            <a:ln>
              <a:solidFill>
                <a:schemeClr val="bg2"/>
              </a:solidFill>
            </a:ln>
          </p:spPr>
          <p:style>
            <a:lnRef idx="1">
              <a:schemeClr val="accent1"/>
            </a:lnRef>
            <a:fillRef idx="3">
              <a:schemeClr val="accent1"/>
            </a:fillRef>
            <a:effectRef idx="2">
              <a:schemeClr val="accent1"/>
            </a:effectRef>
            <a:fontRef idx="minor">
              <a:schemeClr val="lt1"/>
            </a:fontRef>
          </p:style>
          <p:txBody>
            <a:bodyPr lIns="54000" tIns="54000" rIns="54000" bIns="54000" rtlCol="0" anchor="ctr"/>
            <a:lstStyle/>
            <a:p>
              <a:pPr algn="ctr"/>
              <a:endParaRPr lang="en-US" sz="2400" dirty="0">
                <a:solidFill>
                  <a:srgbClr val="FFFFFF"/>
                </a:solidFill>
              </a:endParaRPr>
            </a:p>
          </p:txBody>
        </p:sp>
        <p:sp>
          <p:nvSpPr>
            <p:cNvPr id="13" name="Oval 12"/>
            <p:cNvSpPr/>
            <p:nvPr/>
          </p:nvSpPr>
          <p:spPr>
            <a:xfrm>
              <a:off x="6756400" y="2296916"/>
              <a:ext cx="2311400" cy="494581"/>
            </a:xfrm>
            <a:prstGeom prst="ellipse">
              <a:avLst/>
            </a:prstGeom>
            <a:ln>
              <a:solidFill>
                <a:schemeClr val="bg2"/>
              </a:solidFill>
            </a:ln>
          </p:spPr>
          <p:style>
            <a:lnRef idx="1">
              <a:schemeClr val="accent1"/>
            </a:lnRef>
            <a:fillRef idx="3">
              <a:schemeClr val="accent1"/>
            </a:fillRef>
            <a:effectRef idx="2">
              <a:schemeClr val="accent1"/>
            </a:effectRef>
            <a:fontRef idx="minor">
              <a:schemeClr val="lt1"/>
            </a:fontRef>
          </p:style>
          <p:txBody>
            <a:bodyPr lIns="54000" tIns="54000" rIns="54000" bIns="54000" rtlCol="0" anchor="ctr"/>
            <a:lstStyle/>
            <a:p>
              <a:pPr algn="ctr"/>
              <a:endParaRPr lang="en-US" sz="2400" dirty="0">
                <a:solidFill>
                  <a:srgbClr val="FFFFFF"/>
                </a:solidFill>
              </a:endParaRPr>
            </a:p>
          </p:txBody>
        </p:sp>
      </p:grpSp>
      <p:grpSp>
        <p:nvGrpSpPr>
          <p:cNvPr id="14" name="Group 13"/>
          <p:cNvGrpSpPr/>
          <p:nvPr/>
        </p:nvGrpSpPr>
        <p:grpSpPr>
          <a:xfrm>
            <a:off x="4863118" y="3390014"/>
            <a:ext cx="1971776" cy="1124231"/>
            <a:chOff x="6756400" y="2296916"/>
            <a:chExt cx="2311400" cy="2275698"/>
          </a:xfrm>
        </p:grpSpPr>
        <p:sp>
          <p:nvSpPr>
            <p:cNvPr id="15" name="Trapezoid 111"/>
            <p:cNvSpPr/>
            <p:nvPr/>
          </p:nvSpPr>
          <p:spPr>
            <a:xfrm rot="10800000">
              <a:off x="6756400" y="2296916"/>
              <a:ext cx="2311400" cy="2275698"/>
            </a:xfrm>
            <a:custGeom>
              <a:avLst/>
              <a:gdLst/>
              <a:ahLst/>
              <a:cxnLst/>
              <a:rect l="l" t="t" r="r" b="b"/>
              <a:pathLst>
                <a:path w="2311400" h="2275698">
                  <a:moveTo>
                    <a:pt x="1155700" y="2275698"/>
                  </a:moveTo>
                  <a:cubicBezTo>
                    <a:pt x="517425" y="2275698"/>
                    <a:pt x="0" y="2164982"/>
                    <a:pt x="0" y="2028407"/>
                  </a:cubicBezTo>
                  <a:lnTo>
                    <a:pt x="2795" y="2016562"/>
                  </a:lnTo>
                  <a:lnTo>
                    <a:pt x="0" y="2016562"/>
                  </a:lnTo>
                  <a:lnTo>
                    <a:pt x="447675" y="225862"/>
                  </a:lnTo>
                  <a:lnTo>
                    <a:pt x="451235" y="225862"/>
                  </a:lnTo>
                  <a:cubicBezTo>
                    <a:pt x="480275" y="98869"/>
                    <a:pt x="784954" y="0"/>
                    <a:pt x="1156024" y="0"/>
                  </a:cubicBezTo>
                  <a:cubicBezTo>
                    <a:pt x="1527095" y="0"/>
                    <a:pt x="1831773" y="98869"/>
                    <a:pt x="1860813" y="225862"/>
                  </a:cubicBezTo>
                  <a:lnTo>
                    <a:pt x="1863725" y="225862"/>
                  </a:lnTo>
                  <a:lnTo>
                    <a:pt x="2311400" y="2016562"/>
                  </a:lnTo>
                  <a:lnTo>
                    <a:pt x="2308605" y="2016562"/>
                  </a:lnTo>
                  <a:cubicBezTo>
                    <a:pt x="2310939" y="2020271"/>
                    <a:pt x="2311400" y="2024328"/>
                    <a:pt x="2311400" y="2028407"/>
                  </a:cubicBezTo>
                  <a:cubicBezTo>
                    <a:pt x="2311400" y="2164982"/>
                    <a:pt x="1793975" y="2275698"/>
                    <a:pt x="1155700" y="2275698"/>
                  </a:cubicBezTo>
                  <a:close/>
                </a:path>
              </a:pathLst>
            </a:custGeom>
            <a:ln>
              <a:solidFill>
                <a:srgbClr val="FFFFFF"/>
              </a:solidFill>
            </a:ln>
          </p:spPr>
          <p:style>
            <a:lnRef idx="1">
              <a:schemeClr val="accent1"/>
            </a:lnRef>
            <a:fillRef idx="3">
              <a:schemeClr val="accent1"/>
            </a:fillRef>
            <a:effectRef idx="2">
              <a:schemeClr val="accent1"/>
            </a:effectRef>
            <a:fontRef idx="minor">
              <a:schemeClr val="lt1"/>
            </a:fontRef>
          </p:style>
          <p:txBody>
            <a:bodyPr lIns="54000" tIns="54000" rIns="54000" bIns="54000" rtlCol="0" anchor="ctr"/>
            <a:lstStyle/>
            <a:p>
              <a:pPr algn="ctr"/>
              <a:endParaRPr lang="en-US" sz="2400" dirty="0">
                <a:solidFill>
                  <a:srgbClr val="FFFFFF"/>
                </a:solidFill>
              </a:endParaRPr>
            </a:p>
          </p:txBody>
        </p:sp>
        <p:sp>
          <p:nvSpPr>
            <p:cNvPr id="16" name="Oval 15"/>
            <p:cNvSpPr/>
            <p:nvPr/>
          </p:nvSpPr>
          <p:spPr>
            <a:xfrm>
              <a:off x="6756400" y="2296916"/>
              <a:ext cx="2311400" cy="494581"/>
            </a:xfrm>
            <a:prstGeom prst="ellipse">
              <a:avLst/>
            </a:prstGeom>
            <a:ln>
              <a:solidFill>
                <a:srgbClr val="FFFFFF"/>
              </a:solidFill>
            </a:ln>
          </p:spPr>
          <p:style>
            <a:lnRef idx="1">
              <a:schemeClr val="accent1"/>
            </a:lnRef>
            <a:fillRef idx="3">
              <a:schemeClr val="accent1"/>
            </a:fillRef>
            <a:effectRef idx="2">
              <a:schemeClr val="accent1"/>
            </a:effectRef>
            <a:fontRef idx="minor">
              <a:schemeClr val="lt1"/>
            </a:fontRef>
          </p:style>
          <p:txBody>
            <a:bodyPr lIns="54000" tIns="54000" rIns="54000" bIns="54000" rtlCol="0" anchor="ctr"/>
            <a:lstStyle/>
            <a:p>
              <a:pPr algn="ctr"/>
              <a:endParaRPr lang="en-US" sz="2400" dirty="0">
                <a:solidFill>
                  <a:srgbClr val="FFFFFF"/>
                </a:solidFill>
              </a:endParaRPr>
            </a:p>
          </p:txBody>
        </p:sp>
      </p:grpSp>
      <p:sp>
        <p:nvSpPr>
          <p:cNvPr id="17" name="TextBox 16"/>
          <p:cNvSpPr txBox="1"/>
          <p:nvPr/>
        </p:nvSpPr>
        <p:spPr>
          <a:xfrm>
            <a:off x="4321420" y="2279969"/>
            <a:ext cx="3055172" cy="307777"/>
          </a:xfrm>
          <a:prstGeom prst="rect">
            <a:avLst/>
          </a:prstGeom>
          <a:noFill/>
        </p:spPr>
        <p:txBody>
          <a:bodyPr wrap="square" rtlCol="0">
            <a:spAutoFit/>
          </a:bodyPr>
          <a:lstStyle/>
          <a:p>
            <a:pPr algn="ctr"/>
            <a:r>
              <a:rPr lang="en-US" sz="1400" dirty="0" smtClean="0">
                <a:solidFill>
                  <a:schemeClr val="bg2"/>
                </a:solidFill>
              </a:rPr>
              <a:t>Products viewed per user</a:t>
            </a:r>
          </a:p>
        </p:txBody>
      </p:sp>
      <p:sp>
        <p:nvSpPr>
          <p:cNvPr id="18" name="TextBox 17"/>
          <p:cNvSpPr txBox="1"/>
          <p:nvPr/>
        </p:nvSpPr>
        <p:spPr>
          <a:xfrm>
            <a:off x="4321420" y="3704446"/>
            <a:ext cx="3055172" cy="307777"/>
          </a:xfrm>
          <a:prstGeom prst="rect">
            <a:avLst/>
          </a:prstGeom>
          <a:noFill/>
        </p:spPr>
        <p:txBody>
          <a:bodyPr wrap="square" rtlCol="0">
            <a:spAutoFit/>
          </a:bodyPr>
          <a:lstStyle/>
          <a:p>
            <a:pPr algn="ctr"/>
            <a:r>
              <a:rPr lang="en-US" sz="1400" dirty="0" smtClean="0">
                <a:solidFill>
                  <a:srgbClr val="FFFFFF"/>
                </a:solidFill>
              </a:rPr>
              <a:t>Basket</a:t>
            </a:r>
          </a:p>
        </p:txBody>
      </p:sp>
      <p:sp>
        <p:nvSpPr>
          <p:cNvPr id="19" name="TextBox 18"/>
          <p:cNvSpPr txBox="1"/>
          <p:nvPr/>
        </p:nvSpPr>
        <p:spPr>
          <a:xfrm>
            <a:off x="4321420" y="4916011"/>
            <a:ext cx="3055172" cy="307777"/>
          </a:xfrm>
          <a:prstGeom prst="rect">
            <a:avLst/>
          </a:prstGeom>
          <a:noFill/>
        </p:spPr>
        <p:txBody>
          <a:bodyPr wrap="square" rtlCol="0">
            <a:spAutoFit/>
          </a:bodyPr>
          <a:lstStyle/>
          <a:p>
            <a:pPr algn="ctr"/>
            <a:r>
              <a:rPr lang="en-US" sz="1400" dirty="0" smtClean="0">
                <a:solidFill>
                  <a:srgbClr val="FFFFFF"/>
                </a:solidFill>
              </a:rPr>
              <a:t>Purchase</a:t>
            </a:r>
          </a:p>
        </p:txBody>
      </p:sp>
      <p:sp>
        <p:nvSpPr>
          <p:cNvPr id="38" name="Title 3"/>
          <p:cNvSpPr txBox="1">
            <a:spLocks/>
          </p:cNvSpPr>
          <p:nvPr/>
        </p:nvSpPr>
        <p:spPr>
          <a:xfrm>
            <a:off x="4232182" y="1278295"/>
            <a:ext cx="3243786" cy="423070"/>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smtClean="0">
                <a:solidFill>
                  <a:schemeClr val="accent2"/>
                </a:solidFill>
              </a:rPr>
              <a:t>App Funnel</a:t>
            </a:r>
          </a:p>
        </p:txBody>
      </p:sp>
      <p:sp>
        <p:nvSpPr>
          <p:cNvPr id="46" name="TextBox 27"/>
          <p:cNvSpPr txBox="1">
            <a:spLocks noChangeArrowheads="1"/>
          </p:cNvSpPr>
          <p:nvPr/>
        </p:nvSpPr>
        <p:spPr bwMode="auto">
          <a:xfrm flipH="1">
            <a:off x="1843545" y="6201116"/>
            <a:ext cx="7302843" cy="552751"/>
          </a:xfrm>
          <a:prstGeom prst="rect">
            <a:avLst/>
          </a:prstGeom>
          <a:noFill/>
          <a:ln w="9525">
            <a:noFill/>
            <a:miter lim="800000"/>
            <a:headEnd/>
            <a:tailEnd/>
          </a:ln>
        </p:spPr>
        <p:txBody>
          <a:bodyPr lIns="72000" tIns="72000" rIns="72000" bIns="72000" anchor="b"/>
          <a:lstStyle>
            <a:defPPr>
              <a:defRPr lang="fr-FR"/>
            </a:defPPr>
            <a:lvl1pPr>
              <a:spcBef>
                <a:spcPts val="300"/>
              </a:spcBef>
              <a:buClr>
                <a:srgbClr val="FFFFFF"/>
              </a:buClr>
              <a:buSzPct val="120000"/>
              <a:buFont typeface="Arial" pitchFamily="34" charset="0"/>
              <a:buChar char="•"/>
              <a:defRPr sz="1200" cap="small">
                <a:solidFill>
                  <a:schemeClr val="bg1"/>
                </a:solidFill>
                <a:latin typeface="Arial" charset="0"/>
                <a:ea typeface="Arial" charset="0"/>
                <a:cs typeface="Arial" charset="0"/>
              </a:defRPr>
            </a:lvl1pPr>
          </a:lstStyle>
          <a:p>
            <a:pPr defTabSz="1218540">
              <a:spcBef>
                <a:spcPts val="0"/>
              </a:spcBef>
              <a:buNone/>
            </a:pPr>
            <a:r>
              <a:rPr lang="en-US" sz="900" cap="none" dirty="0" smtClean="0">
                <a:solidFill>
                  <a:schemeClr val="tx1"/>
                </a:solidFill>
                <a:latin typeface="Arial (Body)"/>
              </a:rPr>
              <a:t>Conversion Rate = (No. of Sales) / (No. of Users) </a:t>
            </a:r>
          </a:p>
          <a:p>
            <a:pPr defTabSz="1218540">
              <a:spcBef>
                <a:spcPts val="0"/>
              </a:spcBef>
              <a:buNone/>
            </a:pPr>
            <a:r>
              <a:rPr lang="en-US" sz="900" cap="none" dirty="0" smtClean="0">
                <a:solidFill>
                  <a:schemeClr val="tx1"/>
                </a:solidFill>
                <a:latin typeface="Arial (Body)"/>
              </a:rPr>
              <a:t>Users </a:t>
            </a:r>
            <a:r>
              <a:rPr lang="en-US" sz="900" cap="none" dirty="0">
                <a:solidFill>
                  <a:schemeClr val="tx1"/>
                </a:solidFill>
                <a:latin typeface="Arial (Body)"/>
              </a:rPr>
              <a:t>include those with </a:t>
            </a:r>
            <a:r>
              <a:rPr lang="en-US" sz="900" cap="none" dirty="0" smtClean="0">
                <a:solidFill>
                  <a:schemeClr val="tx1"/>
                </a:solidFill>
                <a:latin typeface="Arial (Body)"/>
              </a:rPr>
              <a:t>more </a:t>
            </a:r>
            <a:r>
              <a:rPr lang="en-US" sz="900" cap="none" dirty="0">
                <a:solidFill>
                  <a:schemeClr val="tx1"/>
                </a:solidFill>
                <a:latin typeface="Arial (Body)"/>
              </a:rPr>
              <a:t>than a single </a:t>
            </a:r>
            <a:r>
              <a:rPr lang="en-US" sz="900" cap="none" dirty="0" smtClean="0">
                <a:solidFill>
                  <a:schemeClr val="tx1"/>
                </a:solidFill>
                <a:latin typeface="Arial (Body)"/>
              </a:rPr>
              <a:t>event </a:t>
            </a:r>
            <a:r>
              <a:rPr lang="en-US" sz="900" cap="none" dirty="0">
                <a:solidFill>
                  <a:schemeClr val="tx1"/>
                </a:solidFill>
                <a:latin typeface="Arial (Body)"/>
              </a:rPr>
              <a:t>on the </a:t>
            </a:r>
            <a:r>
              <a:rPr lang="en-US" sz="900" cap="none" dirty="0" smtClean="0">
                <a:solidFill>
                  <a:schemeClr val="tx1"/>
                </a:solidFill>
                <a:latin typeface="Arial (Body)"/>
              </a:rPr>
              <a:t>websites.</a:t>
            </a:r>
            <a:endParaRPr lang="en-US" sz="900" cap="none" dirty="0">
              <a:solidFill>
                <a:schemeClr val="tx1"/>
              </a:solidFill>
              <a:latin typeface="Arial (Body)"/>
            </a:endParaRPr>
          </a:p>
          <a:p>
            <a:pPr defTabSz="1218540">
              <a:spcBef>
                <a:spcPts val="0"/>
              </a:spcBef>
              <a:buNone/>
            </a:pPr>
            <a:r>
              <a:rPr lang="en-US" sz="900" cap="none" dirty="0" smtClean="0">
                <a:solidFill>
                  <a:schemeClr val="tx1"/>
                </a:solidFill>
                <a:latin typeface="Arial (Body)"/>
              </a:rPr>
              <a:t>Each </a:t>
            </a:r>
            <a:r>
              <a:rPr lang="en-US" sz="900" cap="none" dirty="0">
                <a:solidFill>
                  <a:schemeClr val="tx1"/>
                </a:solidFill>
                <a:latin typeface="Arial (Body)"/>
              </a:rPr>
              <a:t>time a visitor sees a web page, adds a product to the basket, or makes an online payment, etc., it is counted as an event. </a:t>
            </a:r>
          </a:p>
        </p:txBody>
      </p:sp>
      <p:sp>
        <p:nvSpPr>
          <p:cNvPr id="63" name="Title 3"/>
          <p:cNvSpPr txBox="1">
            <a:spLocks/>
          </p:cNvSpPr>
          <p:nvPr/>
        </p:nvSpPr>
        <p:spPr>
          <a:xfrm>
            <a:off x="473003" y="1762773"/>
            <a:ext cx="3243786" cy="423070"/>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smtClean="0">
                <a:solidFill>
                  <a:schemeClr val="accent2"/>
                </a:solidFill>
              </a:rPr>
              <a:t>Mobile Browser Funnel</a:t>
            </a:r>
          </a:p>
        </p:txBody>
      </p:sp>
      <p:sp>
        <p:nvSpPr>
          <p:cNvPr id="64" name="Title 3"/>
          <p:cNvSpPr txBox="1">
            <a:spLocks/>
          </p:cNvSpPr>
          <p:nvPr/>
        </p:nvSpPr>
        <p:spPr>
          <a:xfrm>
            <a:off x="457873" y="5615234"/>
            <a:ext cx="3243786" cy="423070"/>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200" b="1" dirty="0" smtClean="0">
                <a:solidFill>
                  <a:schemeClr val="accent2"/>
                </a:solidFill>
              </a:rPr>
              <a:t>conversion rate</a:t>
            </a:r>
          </a:p>
        </p:txBody>
      </p:sp>
      <p:sp>
        <p:nvSpPr>
          <p:cNvPr id="83" name="Isosceles Triangle 82"/>
          <p:cNvSpPr/>
          <p:nvPr/>
        </p:nvSpPr>
        <p:spPr>
          <a:xfrm rot="10800000">
            <a:off x="1074767" y="2728354"/>
            <a:ext cx="2007982" cy="2644785"/>
          </a:xfrm>
          <a:prstGeom prst="triangle">
            <a:avLst/>
          </a:prstGeom>
          <a:solidFill>
            <a:schemeClr val="accent4">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1618121" y="4525235"/>
            <a:ext cx="921274" cy="871318"/>
            <a:chOff x="2985953" y="3954621"/>
            <a:chExt cx="1548000" cy="1674066"/>
          </a:xfrm>
        </p:grpSpPr>
        <p:sp>
          <p:nvSpPr>
            <p:cNvPr id="85" name="Trapezoid 200"/>
            <p:cNvSpPr/>
            <p:nvPr/>
          </p:nvSpPr>
          <p:spPr>
            <a:xfrm rot="10800000">
              <a:off x="2990770" y="3954622"/>
              <a:ext cx="1538368" cy="1674065"/>
            </a:xfrm>
            <a:custGeom>
              <a:avLst/>
              <a:gdLst/>
              <a:ahLst/>
              <a:cxnLst/>
              <a:rect l="l" t="t" r="r" b="b"/>
              <a:pathLst>
                <a:path w="1538368" h="1674065">
                  <a:moveTo>
                    <a:pt x="767444" y="1674065"/>
                  </a:moveTo>
                  <a:cubicBezTo>
                    <a:pt x="348398" y="1674065"/>
                    <a:pt x="8418" y="1596607"/>
                    <a:pt x="6265" y="1500846"/>
                  </a:cubicBezTo>
                  <a:lnTo>
                    <a:pt x="0" y="1500846"/>
                  </a:lnTo>
                  <a:lnTo>
                    <a:pt x="470588" y="92406"/>
                  </a:lnTo>
                  <a:cubicBezTo>
                    <a:pt x="470562" y="92380"/>
                    <a:pt x="470562" y="92353"/>
                    <a:pt x="470562" y="92326"/>
                  </a:cubicBezTo>
                  <a:cubicBezTo>
                    <a:pt x="470562" y="85831"/>
                    <a:pt x="472733" y="79492"/>
                    <a:pt x="476931" y="73422"/>
                  </a:cubicBezTo>
                  <a:lnTo>
                    <a:pt x="477800" y="70821"/>
                  </a:lnTo>
                  <a:lnTo>
                    <a:pt x="479544" y="70821"/>
                  </a:lnTo>
                  <a:cubicBezTo>
                    <a:pt x="510863" y="30001"/>
                    <a:pt x="628773" y="0"/>
                    <a:pt x="769362" y="0"/>
                  </a:cubicBezTo>
                  <a:cubicBezTo>
                    <a:pt x="909951" y="0"/>
                    <a:pt x="1027862" y="30001"/>
                    <a:pt x="1059180" y="70821"/>
                  </a:cubicBezTo>
                  <a:lnTo>
                    <a:pt x="1060568" y="70821"/>
                  </a:lnTo>
                  <a:lnTo>
                    <a:pt x="1061260" y="72891"/>
                  </a:lnTo>
                  <a:cubicBezTo>
                    <a:pt x="1065844" y="79070"/>
                    <a:pt x="1068162" y="85614"/>
                    <a:pt x="1068162" y="92326"/>
                  </a:cubicBezTo>
                  <a:lnTo>
                    <a:pt x="1067960" y="92945"/>
                  </a:lnTo>
                  <a:lnTo>
                    <a:pt x="1538368" y="1500846"/>
                  </a:lnTo>
                  <a:lnTo>
                    <a:pt x="1528624" y="1500846"/>
                  </a:lnTo>
                  <a:cubicBezTo>
                    <a:pt x="1526470" y="1596607"/>
                    <a:pt x="1186490" y="1674065"/>
                    <a:pt x="767444" y="1674065"/>
                  </a:cubicBezTo>
                  <a:close/>
                </a:path>
              </a:pathLst>
            </a:custGeom>
            <a:ln>
              <a:solidFill>
                <a:srgbClr val="FFFFFF"/>
              </a:solidFill>
            </a:ln>
          </p:spPr>
          <p:style>
            <a:lnRef idx="1">
              <a:schemeClr val="accent4"/>
            </a:lnRef>
            <a:fillRef idx="3">
              <a:schemeClr val="accent4"/>
            </a:fillRef>
            <a:effectRef idx="2">
              <a:schemeClr val="accent4"/>
            </a:effectRef>
            <a:fontRef idx="minor">
              <a:schemeClr val="lt1"/>
            </a:fontRef>
          </p:style>
          <p:txBody>
            <a:bodyPr lIns="54000" tIns="54000" rIns="54000" bIns="54000" rtlCol="0" anchor="ctr"/>
            <a:lstStyle/>
            <a:p>
              <a:pPr algn="ctr"/>
              <a:endParaRPr lang="en-US" sz="2400" dirty="0">
                <a:solidFill>
                  <a:srgbClr val="FFFFFF"/>
                </a:solidFill>
              </a:endParaRPr>
            </a:p>
          </p:txBody>
        </p:sp>
        <p:sp>
          <p:nvSpPr>
            <p:cNvPr id="86" name="Oval 85"/>
            <p:cNvSpPr/>
            <p:nvPr/>
          </p:nvSpPr>
          <p:spPr>
            <a:xfrm>
              <a:off x="2985953" y="3954621"/>
              <a:ext cx="1548000" cy="348436"/>
            </a:xfrm>
            <a:prstGeom prst="ellipse">
              <a:avLst/>
            </a:prstGeom>
            <a:ln>
              <a:solidFill>
                <a:srgbClr val="FFFFFF"/>
              </a:solidFill>
            </a:ln>
          </p:spPr>
          <p:style>
            <a:lnRef idx="1">
              <a:schemeClr val="accent4"/>
            </a:lnRef>
            <a:fillRef idx="3">
              <a:schemeClr val="accent4"/>
            </a:fillRef>
            <a:effectRef idx="2">
              <a:schemeClr val="accent4"/>
            </a:effectRef>
            <a:fontRef idx="minor">
              <a:schemeClr val="lt1"/>
            </a:fontRef>
          </p:style>
          <p:txBody>
            <a:bodyPr lIns="54000" tIns="54000" rIns="54000" bIns="54000" rtlCol="0" anchor="ctr"/>
            <a:lstStyle/>
            <a:p>
              <a:pPr algn="ctr"/>
              <a:endParaRPr lang="en-US" sz="2400" dirty="0">
                <a:solidFill>
                  <a:srgbClr val="FFFFFF"/>
                </a:solidFill>
              </a:endParaRPr>
            </a:p>
          </p:txBody>
        </p:sp>
      </p:grpSp>
      <p:grpSp>
        <p:nvGrpSpPr>
          <p:cNvPr id="87" name="Group 86"/>
          <p:cNvGrpSpPr/>
          <p:nvPr/>
        </p:nvGrpSpPr>
        <p:grpSpPr>
          <a:xfrm>
            <a:off x="727137" y="2111944"/>
            <a:ext cx="2703243" cy="1205481"/>
            <a:chOff x="6756400" y="2296916"/>
            <a:chExt cx="2311400" cy="2275698"/>
          </a:xfrm>
        </p:grpSpPr>
        <p:sp>
          <p:nvSpPr>
            <p:cNvPr id="88" name="Trapezoid 111"/>
            <p:cNvSpPr/>
            <p:nvPr/>
          </p:nvSpPr>
          <p:spPr>
            <a:xfrm rot="10800000">
              <a:off x="6756400" y="2296916"/>
              <a:ext cx="2311400" cy="2275698"/>
            </a:xfrm>
            <a:custGeom>
              <a:avLst/>
              <a:gdLst/>
              <a:ahLst/>
              <a:cxnLst/>
              <a:rect l="l" t="t" r="r" b="b"/>
              <a:pathLst>
                <a:path w="2311400" h="2275698">
                  <a:moveTo>
                    <a:pt x="1155700" y="2275698"/>
                  </a:moveTo>
                  <a:cubicBezTo>
                    <a:pt x="517425" y="2275698"/>
                    <a:pt x="0" y="2164982"/>
                    <a:pt x="0" y="2028407"/>
                  </a:cubicBezTo>
                  <a:lnTo>
                    <a:pt x="2795" y="2016562"/>
                  </a:lnTo>
                  <a:lnTo>
                    <a:pt x="0" y="2016562"/>
                  </a:lnTo>
                  <a:lnTo>
                    <a:pt x="447675" y="225862"/>
                  </a:lnTo>
                  <a:lnTo>
                    <a:pt x="451235" y="225862"/>
                  </a:lnTo>
                  <a:cubicBezTo>
                    <a:pt x="480275" y="98869"/>
                    <a:pt x="784954" y="0"/>
                    <a:pt x="1156024" y="0"/>
                  </a:cubicBezTo>
                  <a:cubicBezTo>
                    <a:pt x="1527095" y="0"/>
                    <a:pt x="1831773" y="98869"/>
                    <a:pt x="1860813" y="225862"/>
                  </a:cubicBezTo>
                  <a:lnTo>
                    <a:pt x="1863725" y="225862"/>
                  </a:lnTo>
                  <a:lnTo>
                    <a:pt x="2311400" y="2016562"/>
                  </a:lnTo>
                  <a:lnTo>
                    <a:pt x="2308605" y="2016562"/>
                  </a:lnTo>
                  <a:cubicBezTo>
                    <a:pt x="2310939" y="2020271"/>
                    <a:pt x="2311400" y="2024328"/>
                    <a:pt x="2311400" y="2028407"/>
                  </a:cubicBezTo>
                  <a:cubicBezTo>
                    <a:pt x="2311400" y="2164982"/>
                    <a:pt x="1793975" y="2275698"/>
                    <a:pt x="1155700" y="2275698"/>
                  </a:cubicBezTo>
                  <a:close/>
                </a:path>
              </a:pathLst>
            </a:custGeom>
            <a:ln>
              <a:solidFill>
                <a:srgbClr val="FFFFFF"/>
              </a:solidFill>
            </a:ln>
          </p:spPr>
          <p:style>
            <a:lnRef idx="1">
              <a:schemeClr val="accent4"/>
            </a:lnRef>
            <a:fillRef idx="3">
              <a:schemeClr val="accent4"/>
            </a:fillRef>
            <a:effectRef idx="2">
              <a:schemeClr val="accent4"/>
            </a:effectRef>
            <a:fontRef idx="minor">
              <a:schemeClr val="lt1"/>
            </a:fontRef>
          </p:style>
          <p:txBody>
            <a:bodyPr lIns="54000" tIns="54000" rIns="54000" bIns="54000" rtlCol="0" anchor="ctr"/>
            <a:lstStyle/>
            <a:p>
              <a:pPr algn="ctr"/>
              <a:endParaRPr lang="en-US" sz="2400" dirty="0">
                <a:solidFill>
                  <a:srgbClr val="FFFFFF"/>
                </a:solidFill>
              </a:endParaRPr>
            </a:p>
          </p:txBody>
        </p:sp>
        <p:sp>
          <p:nvSpPr>
            <p:cNvPr id="89" name="Oval 88"/>
            <p:cNvSpPr/>
            <p:nvPr/>
          </p:nvSpPr>
          <p:spPr>
            <a:xfrm>
              <a:off x="6756400" y="2296916"/>
              <a:ext cx="2311400" cy="494581"/>
            </a:xfrm>
            <a:prstGeom prst="ellipse">
              <a:avLst/>
            </a:prstGeom>
            <a:ln>
              <a:solidFill>
                <a:srgbClr val="FFFFFF"/>
              </a:solidFill>
            </a:ln>
          </p:spPr>
          <p:style>
            <a:lnRef idx="1">
              <a:schemeClr val="accent4"/>
            </a:lnRef>
            <a:fillRef idx="3">
              <a:schemeClr val="accent4"/>
            </a:fillRef>
            <a:effectRef idx="2">
              <a:schemeClr val="accent4"/>
            </a:effectRef>
            <a:fontRef idx="minor">
              <a:schemeClr val="lt1"/>
            </a:fontRef>
          </p:style>
          <p:txBody>
            <a:bodyPr lIns="54000" tIns="54000" rIns="54000" bIns="54000" rtlCol="0" anchor="ctr"/>
            <a:lstStyle/>
            <a:p>
              <a:pPr algn="ctr"/>
              <a:endParaRPr lang="en-US" sz="2400" dirty="0">
                <a:solidFill>
                  <a:srgbClr val="FFFFFF"/>
                </a:solidFill>
              </a:endParaRPr>
            </a:p>
          </p:txBody>
        </p:sp>
      </p:grpSp>
      <p:grpSp>
        <p:nvGrpSpPr>
          <p:cNvPr id="90" name="Group 89"/>
          <p:cNvGrpSpPr/>
          <p:nvPr/>
        </p:nvGrpSpPr>
        <p:grpSpPr>
          <a:xfrm>
            <a:off x="1271615" y="3453348"/>
            <a:ext cx="1614286" cy="938298"/>
            <a:chOff x="6756400" y="2296916"/>
            <a:chExt cx="2311400" cy="2275698"/>
          </a:xfrm>
        </p:grpSpPr>
        <p:sp>
          <p:nvSpPr>
            <p:cNvPr id="91" name="Trapezoid 111"/>
            <p:cNvSpPr/>
            <p:nvPr/>
          </p:nvSpPr>
          <p:spPr>
            <a:xfrm rot="10800000">
              <a:off x="6756400" y="2296916"/>
              <a:ext cx="2311400" cy="2275698"/>
            </a:xfrm>
            <a:custGeom>
              <a:avLst/>
              <a:gdLst/>
              <a:ahLst/>
              <a:cxnLst/>
              <a:rect l="l" t="t" r="r" b="b"/>
              <a:pathLst>
                <a:path w="2311400" h="2275698">
                  <a:moveTo>
                    <a:pt x="1155700" y="2275698"/>
                  </a:moveTo>
                  <a:cubicBezTo>
                    <a:pt x="517425" y="2275698"/>
                    <a:pt x="0" y="2164982"/>
                    <a:pt x="0" y="2028407"/>
                  </a:cubicBezTo>
                  <a:lnTo>
                    <a:pt x="2795" y="2016562"/>
                  </a:lnTo>
                  <a:lnTo>
                    <a:pt x="0" y="2016562"/>
                  </a:lnTo>
                  <a:lnTo>
                    <a:pt x="447675" y="225862"/>
                  </a:lnTo>
                  <a:lnTo>
                    <a:pt x="451235" y="225862"/>
                  </a:lnTo>
                  <a:cubicBezTo>
                    <a:pt x="480275" y="98869"/>
                    <a:pt x="784954" y="0"/>
                    <a:pt x="1156024" y="0"/>
                  </a:cubicBezTo>
                  <a:cubicBezTo>
                    <a:pt x="1527095" y="0"/>
                    <a:pt x="1831773" y="98869"/>
                    <a:pt x="1860813" y="225862"/>
                  </a:cubicBezTo>
                  <a:lnTo>
                    <a:pt x="1863725" y="225862"/>
                  </a:lnTo>
                  <a:lnTo>
                    <a:pt x="2311400" y="2016562"/>
                  </a:lnTo>
                  <a:lnTo>
                    <a:pt x="2308605" y="2016562"/>
                  </a:lnTo>
                  <a:cubicBezTo>
                    <a:pt x="2310939" y="2020271"/>
                    <a:pt x="2311400" y="2024328"/>
                    <a:pt x="2311400" y="2028407"/>
                  </a:cubicBezTo>
                  <a:cubicBezTo>
                    <a:pt x="2311400" y="2164982"/>
                    <a:pt x="1793975" y="2275698"/>
                    <a:pt x="1155700" y="2275698"/>
                  </a:cubicBezTo>
                  <a:close/>
                </a:path>
              </a:pathLst>
            </a:custGeom>
            <a:ln>
              <a:solidFill>
                <a:srgbClr val="FFFFFF"/>
              </a:solidFill>
            </a:ln>
          </p:spPr>
          <p:style>
            <a:lnRef idx="1">
              <a:schemeClr val="accent4"/>
            </a:lnRef>
            <a:fillRef idx="3">
              <a:schemeClr val="accent4"/>
            </a:fillRef>
            <a:effectRef idx="2">
              <a:schemeClr val="accent4"/>
            </a:effectRef>
            <a:fontRef idx="minor">
              <a:schemeClr val="lt1"/>
            </a:fontRef>
          </p:style>
          <p:txBody>
            <a:bodyPr lIns="54000" tIns="54000" rIns="54000" bIns="54000" rtlCol="0" anchor="ctr"/>
            <a:lstStyle/>
            <a:p>
              <a:pPr algn="ctr"/>
              <a:endParaRPr lang="en-US" sz="2400" dirty="0">
                <a:solidFill>
                  <a:srgbClr val="FFFFFF"/>
                </a:solidFill>
              </a:endParaRPr>
            </a:p>
          </p:txBody>
        </p:sp>
        <p:sp>
          <p:nvSpPr>
            <p:cNvPr id="92" name="Oval 91"/>
            <p:cNvSpPr/>
            <p:nvPr/>
          </p:nvSpPr>
          <p:spPr>
            <a:xfrm>
              <a:off x="6756400" y="2296916"/>
              <a:ext cx="2311400" cy="494581"/>
            </a:xfrm>
            <a:prstGeom prst="ellipse">
              <a:avLst/>
            </a:prstGeom>
            <a:ln>
              <a:solidFill>
                <a:srgbClr val="FFFFFF"/>
              </a:solidFill>
            </a:ln>
          </p:spPr>
          <p:style>
            <a:lnRef idx="1">
              <a:schemeClr val="accent4"/>
            </a:lnRef>
            <a:fillRef idx="3">
              <a:schemeClr val="accent4"/>
            </a:fillRef>
            <a:effectRef idx="2">
              <a:schemeClr val="accent4"/>
            </a:effectRef>
            <a:fontRef idx="minor">
              <a:schemeClr val="lt1"/>
            </a:fontRef>
          </p:style>
          <p:txBody>
            <a:bodyPr lIns="54000" tIns="54000" rIns="54000" bIns="54000" rtlCol="0" anchor="ctr"/>
            <a:lstStyle/>
            <a:p>
              <a:pPr algn="ctr"/>
              <a:endParaRPr lang="en-US" sz="2400" dirty="0">
                <a:solidFill>
                  <a:srgbClr val="FFFFFF"/>
                </a:solidFill>
              </a:endParaRPr>
            </a:p>
          </p:txBody>
        </p:sp>
      </p:grpSp>
      <p:sp>
        <p:nvSpPr>
          <p:cNvPr id="93" name="TextBox 92"/>
          <p:cNvSpPr txBox="1"/>
          <p:nvPr/>
        </p:nvSpPr>
        <p:spPr>
          <a:xfrm>
            <a:off x="917958" y="2526749"/>
            <a:ext cx="2321601" cy="307777"/>
          </a:xfrm>
          <a:prstGeom prst="rect">
            <a:avLst/>
          </a:prstGeom>
          <a:noFill/>
        </p:spPr>
        <p:txBody>
          <a:bodyPr wrap="square" rtlCol="0">
            <a:spAutoFit/>
          </a:bodyPr>
          <a:lstStyle/>
          <a:p>
            <a:pPr algn="ctr"/>
            <a:r>
              <a:rPr lang="en-US" sz="1400" dirty="0" smtClean="0">
                <a:solidFill>
                  <a:srgbClr val="FFFFFF"/>
                </a:solidFill>
              </a:rPr>
              <a:t>Products viewed per user</a:t>
            </a:r>
          </a:p>
        </p:txBody>
      </p:sp>
      <p:sp>
        <p:nvSpPr>
          <p:cNvPr id="94" name="TextBox 93"/>
          <p:cNvSpPr txBox="1"/>
          <p:nvPr/>
        </p:nvSpPr>
        <p:spPr>
          <a:xfrm>
            <a:off x="994109" y="3791386"/>
            <a:ext cx="2169299" cy="307777"/>
          </a:xfrm>
          <a:prstGeom prst="rect">
            <a:avLst/>
          </a:prstGeom>
          <a:noFill/>
        </p:spPr>
        <p:txBody>
          <a:bodyPr wrap="square" rtlCol="0">
            <a:spAutoFit/>
          </a:bodyPr>
          <a:lstStyle/>
          <a:p>
            <a:pPr algn="ctr"/>
            <a:r>
              <a:rPr lang="en-US" sz="1400" dirty="0" smtClean="0">
                <a:solidFill>
                  <a:srgbClr val="FFFFFF"/>
                </a:solidFill>
              </a:rPr>
              <a:t>Basket</a:t>
            </a:r>
          </a:p>
        </p:txBody>
      </p:sp>
      <p:sp>
        <p:nvSpPr>
          <p:cNvPr id="95" name="TextBox 94"/>
          <p:cNvSpPr txBox="1"/>
          <p:nvPr/>
        </p:nvSpPr>
        <p:spPr>
          <a:xfrm>
            <a:off x="994109" y="4718182"/>
            <a:ext cx="2169299" cy="307777"/>
          </a:xfrm>
          <a:prstGeom prst="rect">
            <a:avLst/>
          </a:prstGeom>
          <a:noFill/>
        </p:spPr>
        <p:txBody>
          <a:bodyPr wrap="square" rtlCol="0">
            <a:spAutoFit/>
          </a:bodyPr>
          <a:lstStyle/>
          <a:p>
            <a:pPr algn="ctr"/>
            <a:r>
              <a:rPr lang="en-US" sz="1400" dirty="0" smtClean="0">
                <a:solidFill>
                  <a:srgbClr val="FFFFFF"/>
                </a:solidFill>
              </a:rPr>
              <a:t>Purchase</a:t>
            </a:r>
          </a:p>
        </p:txBody>
      </p:sp>
      <p:sp>
        <p:nvSpPr>
          <p:cNvPr id="57" name="Title 3"/>
          <p:cNvSpPr txBox="1">
            <a:spLocks/>
          </p:cNvSpPr>
          <p:nvPr/>
        </p:nvSpPr>
        <p:spPr>
          <a:xfrm>
            <a:off x="3403762" y="2395488"/>
            <a:ext cx="583424" cy="423070"/>
          </a:xfrm>
          <a:prstGeom prst="rect">
            <a:avLst/>
          </a:prstGeom>
          <a:solidFill>
            <a:schemeClr val="bg1">
              <a:lumMod val="95000"/>
            </a:schemeClr>
          </a:solidFill>
          <a:ln>
            <a:noFill/>
          </a:ln>
        </p:spPr>
        <p:txBody>
          <a:bodyPr vert="horz" lIns="0" tIns="72000" rIns="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fr-FR" sz="1600" b="1" dirty="0" smtClean="0">
                <a:solidFill>
                  <a:schemeClr val="tx1">
                    <a:lumMod val="75000"/>
                  </a:schemeClr>
                </a:solidFill>
              </a:rPr>
              <a:t>x 3.3</a:t>
            </a:r>
            <a:endParaRPr lang="en-US" sz="1600" b="1" dirty="0" smtClean="0">
              <a:solidFill>
                <a:schemeClr val="tx1">
                  <a:lumMod val="75000"/>
                </a:schemeClr>
              </a:solidFill>
            </a:endParaRPr>
          </a:p>
        </p:txBody>
      </p:sp>
      <p:sp>
        <p:nvSpPr>
          <p:cNvPr id="58" name="Title 3"/>
          <p:cNvSpPr txBox="1">
            <a:spLocks/>
          </p:cNvSpPr>
          <p:nvPr/>
        </p:nvSpPr>
        <p:spPr>
          <a:xfrm>
            <a:off x="3403762" y="3634110"/>
            <a:ext cx="583424" cy="423070"/>
          </a:xfrm>
          <a:prstGeom prst="rect">
            <a:avLst/>
          </a:prstGeom>
          <a:solidFill>
            <a:schemeClr val="bg1">
              <a:lumMod val="95000"/>
            </a:schemeClr>
          </a:solidFill>
          <a:ln>
            <a:noFill/>
          </a:ln>
        </p:spPr>
        <p:txBody>
          <a:bodyPr vert="horz" lIns="0" tIns="72000" rIns="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fr-FR" sz="1600" b="1" dirty="0" smtClean="0">
                <a:solidFill>
                  <a:schemeClr val="tx1">
                    <a:lumMod val="75000"/>
                  </a:schemeClr>
                </a:solidFill>
              </a:rPr>
              <a:t>x 1.2</a:t>
            </a:r>
            <a:endParaRPr lang="en-US" sz="1600" b="1" dirty="0" smtClean="0">
              <a:solidFill>
                <a:schemeClr val="tx1">
                  <a:lumMod val="75000"/>
                </a:schemeClr>
              </a:solidFill>
            </a:endParaRPr>
          </a:p>
        </p:txBody>
      </p:sp>
      <p:sp>
        <p:nvSpPr>
          <p:cNvPr id="59" name="Title 3"/>
          <p:cNvSpPr txBox="1">
            <a:spLocks/>
          </p:cNvSpPr>
          <p:nvPr/>
        </p:nvSpPr>
        <p:spPr>
          <a:xfrm>
            <a:off x="3403762" y="4737305"/>
            <a:ext cx="583424" cy="423070"/>
          </a:xfrm>
          <a:prstGeom prst="rect">
            <a:avLst/>
          </a:prstGeom>
          <a:solidFill>
            <a:schemeClr val="bg1">
              <a:lumMod val="95000"/>
            </a:schemeClr>
          </a:solidFill>
          <a:ln>
            <a:noFill/>
          </a:ln>
        </p:spPr>
        <p:txBody>
          <a:bodyPr vert="horz" lIns="0" tIns="72000" rIns="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fr-FR" sz="1600" b="1" dirty="0" smtClean="0">
                <a:solidFill>
                  <a:schemeClr val="tx1">
                    <a:lumMod val="75000"/>
                  </a:schemeClr>
                </a:solidFill>
              </a:rPr>
              <a:t>x 0.8</a:t>
            </a:r>
            <a:endParaRPr lang="en-US" sz="1600" b="1" dirty="0" smtClean="0">
              <a:solidFill>
                <a:schemeClr val="tx1">
                  <a:lumMod val="75000"/>
                </a:schemeClr>
              </a:solidFill>
            </a:endParaRPr>
          </a:p>
        </p:txBody>
      </p:sp>
      <p:sp>
        <p:nvSpPr>
          <p:cNvPr id="60" name="Title 3"/>
          <p:cNvSpPr txBox="1">
            <a:spLocks/>
          </p:cNvSpPr>
          <p:nvPr/>
        </p:nvSpPr>
        <p:spPr>
          <a:xfrm>
            <a:off x="3403762" y="5583279"/>
            <a:ext cx="583424" cy="423070"/>
          </a:xfrm>
          <a:prstGeom prst="rect">
            <a:avLst/>
          </a:prstGeom>
          <a:solidFill>
            <a:schemeClr val="bg1">
              <a:lumMod val="95000"/>
            </a:schemeClr>
          </a:solidFill>
          <a:ln>
            <a:noFill/>
          </a:ln>
        </p:spPr>
        <p:txBody>
          <a:bodyPr vert="horz" lIns="0" tIns="72000" rIns="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fr-FR" sz="1600" b="1" dirty="0" smtClean="0">
                <a:solidFill>
                  <a:schemeClr val="tx1">
                    <a:lumMod val="75000"/>
                  </a:schemeClr>
                </a:solidFill>
              </a:rPr>
              <a:t>x 3.0</a:t>
            </a:r>
            <a:endParaRPr lang="en-US" sz="1600" b="1" dirty="0" smtClean="0">
              <a:solidFill>
                <a:schemeClr val="tx1">
                  <a:lumMod val="75000"/>
                </a:schemeClr>
              </a:solidFill>
            </a:endParaRPr>
          </a:p>
        </p:txBody>
      </p:sp>
      <p:sp>
        <p:nvSpPr>
          <p:cNvPr id="42" name="Title 3"/>
          <p:cNvSpPr txBox="1">
            <a:spLocks/>
          </p:cNvSpPr>
          <p:nvPr/>
        </p:nvSpPr>
        <p:spPr>
          <a:xfrm>
            <a:off x="4339843" y="5615234"/>
            <a:ext cx="3243786" cy="423070"/>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200" b="1" dirty="0" smtClean="0">
                <a:solidFill>
                  <a:schemeClr val="accent2"/>
                </a:solidFill>
              </a:rPr>
              <a:t>conversion rate</a:t>
            </a:r>
          </a:p>
        </p:txBody>
      </p:sp>
      <p:sp>
        <p:nvSpPr>
          <p:cNvPr id="43" name="Title 1"/>
          <p:cNvSpPr txBox="1">
            <a:spLocks/>
          </p:cNvSpPr>
          <p:nvPr/>
        </p:nvSpPr>
        <p:spPr>
          <a:xfrm>
            <a:off x="1578769" y="117848"/>
            <a:ext cx="10613231" cy="95857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2400" dirty="0"/>
              <a:t>Apps deliver higher conversion rates because they provide a much better product browsing experience</a:t>
            </a:r>
          </a:p>
        </p:txBody>
      </p:sp>
      <p:sp>
        <p:nvSpPr>
          <p:cNvPr id="44" name="Rectangle 43"/>
          <p:cNvSpPr/>
          <p:nvPr/>
        </p:nvSpPr>
        <p:spPr>
          <a:xfrm>
            <a:off x="8174189" y="1842244"/>
            <a:ext cx="3447196" cy="468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a:solidFill>
                  <a:schemeClr val="tx1"/>
                </a:solidFill>
              </a:rPr>
              <a:t>Shoppers view more than three times the number of products on apps than </a:t>
            </a:r>
            <a:r>
              <a:rPr lang="en-US" sz="1400" dirty="0" smtClean="0">
                <a:solidFill>
                  <a:schemeClr val="tx1"/>
                </a:solidFill>
              </a:rPr>
              <a:t>on mobile </a:t>
            </a:r>
            <a:r>
              <a:rPr lang="en-US" sz="1400" dirty="0">
                <a:solidFill>
                  <a:schemeClr val="tx1"/>
                </a:solidFill>
              </a:rPr>
              <a:t>browsers because of a more engaging user experience.</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a:solidFill>
                  <a:schemeClr val="tx1"/>
                </a:solidFill>
              </a:rPr>
              <a:t>As a result of seeing these products, many more are added to the </a:t>
            </a:r>
            <a:r>
              <a:rPr lang="en-US" sz="1400" dirty="0" smtClean="0">
                <a:solidFill>
                  <a:schemeClr val="tx1"/>
                </a:solidFill>
              </a:rPr>
              <a:t>basket. This </a:t>
            </a:r>
            <a:r>
              <a:rPr lang="en-US" sz="1400" dirty="0">
                <a:solidFill>
                  <a:schemeClr val="tx1"/>
                </a:solidFill>
              </a:rPr>
              <a:t>results in apps having three times the conversion rate </a:t>
            </a:r>
            <a:r>
              <a:rPr lang="en-US" sz="1400" dirty="0" smtClean="0">
                <a:solidFill>
                  <a:schemeClr val="tx1"/>
                </a:solidFill>
              </a:rPr>
              <a:t>of </a:t>
            </a:r>
            <a:r>
              <a:rPr lang="en-US" sz="1400" dirty="0">
                <a:solidFill>
                  <a:schemeClr val="tx1"/>
                </a:solidFill>
              </a:rPr>
              <a:t>mobile </a:t>
            </a:r>
            <a:r>
              <a:rPr lang="en-US" sz="1400" dirty="0" smtClean="0">
                <a:solidFill>
                  <a:schemeClr val="tx1"/>
                </a:solidFill>
              </a:rPr>
              <a:t>browsers.</a:t>
            </a:r>
            <a:endParaRPr lang="en-US" sz="1400" dirty="0">
              <a:solidFill>
                <a:schemeClr val="tx1"/>
              </a:solidFill>
            </a:endParaRPr>
          </a:p>
        </p:txBody>
      </p:sp>
    </p:spTree>
    <p:extLst>
      <p:ext uri="{BB962C8B-B14F-4D97-AF65-F5344CB8AC3E}">
        <p14:creationId xmlns:p14="http://schemas.microsoft.com/office/powerpoint/2010/main" val="211045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0" name="Straight Connector 159"/>
          <p:cNvCxnSpPr/>
          <p:nvPr/>
        </p:nvCxnSpPr>
        <p:spPr>
          <a:xfrm>
            <a:off x="675211" y="2189568"/>
            <a:ext cx="7070747" cy="1588"/>
          </a:xfrm>
          <a:prstGeom prst="line">
            <a:avLst/>
          </a:prstGeom>
          <a:ln w="12700" cap="flat" cmpd="sng" algn="ctr">
            <a:solidFill>
              <a:schemeClr val="accent1"/>
            </a:solidFill>
            <a:prstDash val="dash"/>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7367" y="275770"/>
            <a:ext cx="10664633" cy="584775"/>
          </a:xfrm>
          <a:prstGeom prst="rect">
            <a:avLst/>
          </a:prstGeom>
        </p:spPr>
        <p:txBody>
          <a:bodyPr vert="horz" lIns="0" tIns="0" rIns="0" bIns="0" rtlCol="0" anchor="ctr">
            <a:noAutofit/>
          </a:bodyPr>
          <a:lstStyle>
            <a:lvl1pPr>
              <a:lnSpc>
                <a:spcPct val="100000"/>
              </a:lnSpc>
              <a:spcBef>
                <a:spcPct val="0"/>
              </a:spcBef>
              <a:buNone/>
              <a:defRPr sz="2400">
                <a:solidFill>
                  <a:schemeClr val="accent1"/>
                </a:solidFill>
                <a:latin typeface="+mj-lt"/>
                <a:ea typeface="+mj-ea"/>
                <a:cs typeface="+mj-cs"/>
              </a:defRPr>
            </a:lvl1pPr>
          </a:lstStyle>
          <a:p>
            <a:r>
              <a:rPr lang="en-US" dirty="0" smtClean="0"/>
              <a:t>App spend per transaction is the same as mobile browser</a:t>
            </a:r>
            <a:endParaRPr lang="en-US" dirty="0"/>
          </a:p>
        </p:txBody>
      </p:sp>
      <p:sp>
        <p:nvSpPr>
          <p:cNvPr id="17" name="Oval 16"/>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49" name="Title 3"/>
          <p:cNvSpPr txBox="1">
            <a:spLocks/>
          </p:cNvSpPr>
          <p:nvPr/>
        </p:nvSpPr>
        <p:spPr>
          <a:xfrm>
            <a:off x="480695" y="1437519"/>
            <a:ext cx="7467600"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a:solidFill>
                  <a:schemeClr val="accent2"/>
                </a:solidFill>
              </a:rPr>
              <a:t>Mobile O</a:t>
            </a:r>
            <a:r>
              <a:rPr lang="en-US" sz="1600" b="1" dirty="0" smtClean="0">
                <a:solidFill>
                  <a:schemeClr val="accent2"/>
                </a:solidFill>
              </a:rPr>
              <a:t>rder </a:t>
            </a:r>
            <a:r>
              <a:rPr lang="en-US" sz="1600" b="1" dirty="0">
                <a:solidFill>
                  <a:schemeClr val="accent2"/>
                </a:solidFill>
              </a:rPr>
              <a:t>V</a:t>
            </a:r>
            <a:r>
              <a:rPr lang="en-US" sz="1600" b="1" dirty="0" smtClean="0">
                <a:solidFill>
                  <a:schemeClr val="accent2"/>
                </a:solidFill>
              </a:rPr>
              <a:t>alues </a:t>
            </a:r>
            <a:r>
              <a:rPr lang="en-US" sz="1600" b="1" dirty="0">
                <a:solidFill>
                  <a:schemeClr val="accent2"/>
                </a:solidFill>
              </a:rPr>
              <a:t>C</a:t>
            </a:r>
            <a:r>
              <a:rPr lang="en-US" sz="1600" b="1" dirty="0" smtClean="0">
                <a:solidFill>
                  <a:schemeClr val="accent2"/>
                </a:solidFill>
              </a:rPr>
              <a:t>ompared </a:t>
            </a:r>
            <a:r>
              <a:rPr lang="en-US" sz="1600" b="1" dirty="0">
                <a:solidFill>
                  <a:schemeClr val="accent2"/>
                </a:solidFill>
              </a:rPr>
              <a:t>to $100 </a:t>
            </a:r>
            <a:r>
              <a:rPr lang="en-US" sz="1600" b="1" dirty="0" smtClean="0">
                <a:solidFill>
                  <a:schemeClr val="accent2"/>
                </a:solidFill>
              </a:rPr>
              <a:t>Spent </a:t>
            </a:r>
            <a:r>
              <a:rPr lang="en-US" sz="1600" b="1" dirty="0">
                <a:solidFill>
                  <a:schemeClr val="accent2"/>
                </a:solidFill>
              </a:rPr>
              <a:t>on </a:t>
            </a:r>
            <a:r>
              <a:rPr lang="en-US" sz="1600" b="1" dirty="0" smtClean="0">
                <a:solidFill>
                  <a:schemeClr val="accent2"/>
                </a:solidFill>
              </a:rPr>
              <a:t>the Desktop for Committed App Retailers*</a:t>
            </a:r>
            <a:endParaRPr lang="en-US" sz="1600" b="1" dirty="0">
              <a:solidFill>
                <a:schemeClr val="accent2"/>
              </a:solidFill>
            </a:endParaRPr>
          </a:p>
        </p:txBody>
      </p:sp>
      <p:grpSp>
        <p:nvGrpSpPr>
          <p:cNvPr id="138" name="Group 137"/>
          <p:cNvGrpSpPr/>
          <p:nvPr/>
        </p:nvGrpSpPr>
        <p:grpSpPr>
          <a:xfrm>
            <a:off x="1201678" y="2081373"/>
            <a:ext cx="164224" cy="2521063"/>
            <a:chOff x="1262258" y="1874353"/>
            <a:chExt cx="164224" cy="2521063"/>
          </a:xfrm>
        </p:grpSpPr>
        <p:cxnSp>
          <p:nvCxnSpPr>
            <p:cNvPr id="64" name="Straight Connector 63"/>
            <p:cNvCxnSpPr/>
            <p:nvPr/>
          </p:nvCxnSpPr>
          <p:spPr>
            <a:xfrm flipV="1">
              <a:off x="1344370" y="1951946"/>
              <a:ext cx="0" cy="2267177"/>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1262258" y="1874353"/>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p:cNvSpPr/>
            <p:nvPr/>
          </p:nvSpPr>
          <p:spPr>
            <a:xfrm>
              <a:off x="1262258" y="4231192"/>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6" name="Group 125"/>
          <p:cNvGrpSpPr/>
          <p:nvPr/>
        </p:nvGrpSpPr>
        <p:grpSpPr>
          <a:xfrm>
            <a:off x="3266164" y="2081373"/>
            <a:ext cx="164224" cy="2521063"/>
            <a:chOff x="2701520" y="1874353"/>
            <a:chExt cx="164224" cy="2521063"/>
          </a:xfrm>
        </p:grpSpPr>
        <p:cxnSp>
          <p:nvCxnSpPr>
            <p:cNvPr id="127" name="Straight Connector 126"/>
            <p:cNvCxnSpPr>
              <a:stCxn id="129" idx="0"/>
            </p:cNvCxnSpPr>
            <p:nvPr/>
          </p:nvCxnSpPr>
          <p:spPr>
            <a:xfrm flipV="1">
              <a:off x="2783632" y="1951946"/>
              <a:ext cx="0" cy="227924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8" name="Oval 127"/>
            <p:cNvSpPr/>
            <p:nvPr/>
          </p:nvSpPr>
          <p:spPr>
            <a:xfrm>
              <a:off x="2701520" y="1874353"/>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p:cNvSpPr/>
            <p:nvPr/>
          </p:nvSpPr>
          <p:spPr>
            <a:xfrm>
              <a:off x="2701520" y="4231192"/>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0" name="Group 129"/>
          <p:cNvGrpSpPr/>
          <p:nvPr/>
        </p:nvGrpSpPr>
        <p:grpSpPr>
          <a:xfrm>
            <a:off x="5200451" y="2081373"/>
            <a:ext cx="164224" cy="2521063"/>
            <a:chOff x="2701520" y="1874353"/>
            <a:chExt cx="164224" cy="2521063"/>
          </a:xfrm>
        </p:grpSpPr>
        <p:cxnSp>
          <p:nvCxnSpPr>
            <p:cNvPr id="131" name="Straight Connector 130"/>
            <p:cNvCxnSpPr>
              <a:stCxn id="133" idx="0"/>
            </p:cNvCxnSpPr>
            <p:nvPr/>
          </p:nvCxnSpPr>
          <p:spPr>
            <a:xfrm flipV="1">
              <a:off x="2783632" y="1951946"/>
              <a:ext cx="0" cy="227924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2" name="Oval 131"/>
            <p:cNvSpPr/>
            <p:nvPr/>
          </p:nvSpPr>
          <p:spPr>
            <a:xfrm>
              <a:off x="2701520" y="1874353"/>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p:cNvSpPr/>
            <p:nvPr/>
          </p:nvSpPr>
          <p:spPr>
            <a:xfrm>
              <a:off x="2701520" y="4231192"/>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2" name="Group 111"/>
          <p:cNvGrpSpPr/>
          <p:nvPr/>
        </p:nvGrpSpPr>
        <p:grpSpPr>
          <a:xfrm>
            <a:off x="7253067" y="2081373"/>
            <a:ext cx="164224" cy="2521063"/>
            <a:chOff x="2701520" y="1874353"/>
            <a:chExt cx="164224" cy="2521063"/>
          </a:xfrm>
        </p:grpSpPr>
        <p:cxnSp>
          <p:nvCxnSpPr>
            <p:cNvPr id="123" name="Straight Connector 122"/>
            <p:cNvCxnSpPr>
              <a:stCxn id="162" idx="0"/>
            </p:cNvCxnSpPr>
            <p:nvPr/>
          </p:nvCxnSpPr>
          <p:spPr>
            <a:xfrm flipV="1">
              <a:off x="2783632" y="1951946"/>
              <a:ext cx="0" cy="2279246"/>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2701520" y="1874353"/>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p:cNvSpPr/>
            <p:nvPr/>
          </p:nvSpPr>
          <p:spPr>
            <a:xfrm>
              <a:off x="2701520" y="4231192"/>
              <a:ext cx="164224" cy="164224"/>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2" name="Rectangle 141"/>
          <p:cNvSpPr/>
          <p:nvPr/>
        </p:nvSpPr>
        <p:spPr>
          <a:xfrm>
            <a:off x="980672" y="2218843"/>
            <a:ext cx="586790" cy="313462"/>
          </a:xfrm>
          <a:prstGeom prst="rect">
            <a:avLst/>
          </a:prstGeom>
          <a:solidFill>
            <a:srgbClr val="CE0037"/>
          </a:solidFill>
          <a:ln w="28575" cap="flat" cmpd="sng" algn="ctr">
            <a:solidFill>
              <a:schemeClr val="accent4">
                <a:alpha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a:p>
            <a:pPr algn="ctr"/>
            <a:r>
              <a:rPr lang="en-US" sz="1200" b="1" dirty="0" smtClean="0">
                <a:solidFill>
                  <a:schemeClr val="bg1"/>
                </a:solidFill>
              </a:rPr>
              <a:t>$98</a:t>
            </a:r>
          </a:p>
          <a:p>
            <a:pPr algn="ctr"/>
            <a:endParaRPr lang="en-US" sz="1200" dirty="0"/>
          </a:p>
        </p:txBody>
      </p:sp>
      <p:sp>
        <p:nvSpPr>
          <p:cNvPr id="153" name="Rectangle 152"/>
          <p:cNvSpPr/>
          <p:nvPr/>
        </p:nvSpPr>
        <p:spPr>
          <a:xfrm>
            <a:off x="3059206" y="2267778"/>
            <a:ext cx="586790" cy="313462"/>
          </a:xfrm>
          <a:prstGeom prst="rect">
            <a:avLst/>
          </a:prstGeom>
          <a:solidFill>
            <a:schemeClr val="accent1"/>
          </a:solidFill>
          <a:ln w="28575"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$95</a:t>
            </a:r>
            <a:endParaRPr lang="en-US" sz="1200" dirty="0"/>
          </a:p>
        </p:txBody>
      </p:sp>
      <p:sp>
        <p:nvSpPr>
          <p:cNvPr id="154" name="Rectangle 153"/>
          <p:cNvSpPr/>
          <p:nvPr/>
        </p:nvSpPr>
        <p:spPr>
          <a:xfrm>
            <a:off x="4980917" y="2607072"/>
            <a:ext cx="586790" cy="313462"/>
          </a:xfrm>
          <a:prstGeom prst="rect">
            <a:avLst/>
          </a:prstGeom>
          <a:solidFill>
            <a:srgbClr val="CE0037"/>
          </a:solidFill>
          <a:ln w="28575" cap="flat" cmpd="sng" algn="ctr">
            <a:solidFill>
              <a:schemeClr val="accent4">
                <a:alpha val="5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smtClean="0">
              <a:solidFill>
                <a:schemeClr val="bg1"/>
              </a:solidFill>
            </a:endParaRPr>
          </a:p>
          <a:p>
            <a:pPr algn="ctr"/>
            <a:r>
              <a:rPr lang="en-US" sz="1200" b="1" dirty="0" smtClean="0">
                <a:solidFill>
                  <a:schemeClr val="bg1"/>
                </a:solidFill>
              </a:rPr>
              <a:t>$78</a:t>
            </a:r>
          </a:p>
          <a:p>
            <a:pPr algn="ctr"/>
            <a:endParaRPr lang="en-US" sz="1200" dirty="0"/>
          </a:p>
        </p:txBody>
      </p:sp>
      <p:sp>
        <p:nvSpPr>
          <p:cNvPr id="159" name="Rectangle 158"/>
          <p:cNvSpPr/>
          <p:nvPr/>
        </p:nvSpPr>
        <p:spPr>
          <a:xfrm>
            <a:off x="7063279" y="2631853"/>
            <a:ext cx="586790" cy="313462"/>
          </a:xfrm>
          <a:prstGeom prst="rect">
            <a:avLst/>
          </a:prstGeom>
          <a:solidFill>
            <a:schemeClr val="accent1"/>
          </a:solidFill>
          <a:ln w="28575" cap="flat" cmpd="sng" algn="ctr">
            <a:solidFill>
              <a:schemeClr val="accent3"/>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$77</a:t>
            </a:r>
            <a:endParaRPr lang="en-US" sz="1200" dirty="0"/>
          </a:p>
        </p:txBody>
      </p:sp>
      <p:sp>
        <p:nvSpPr>
          <p:cNvPr id="176" name="TextBox 175"/>
          <p:cNvSpPr txBox="1"/>
          <p:nvPr/>
        </p:nvSpPr>
        <p:spPr>
          <a:xfrm>
            <a:off x="152727" y="2020398"/>
            <a:ext cx="659136" cy="307777"/>
          </a:xfrm>
          <a:prstGeom prst="rect">
            <a:avLst/>
          </a:prstGeom>
          <a:noFill/>
        </p:spPr>
        <p:txBody>
          <a:bodyPr wrap="square" rtlCol="0">
            <a:spAutoFit/>
          </a:bodyPr>
          <a:lstStyle/>
          <a:p>
            <a:r>
              <a:rPr lang="en-US" sz="1400" b="1" dirty="0" smtClean="0">
                <a:solidFill>
                  <a:srgbClr val="FF8F1C"/>
                </a:solidFill>
              </a:rPr>
              <a:t>$100</a:t>
            </a:r>
          </a:p>
        </p:txBody>
      </p:sp>
      <p:sp>
        <p:nvSpPr>
          <p:cNvPr id="85" name="Text Placeholder 45"/>
          <p:cNvSpPr txBox="1">
            <a:spLocks/>
          </p:cNvSpPr>
          <p:nvPr/>
        </p:nvSpPr>
        <p:spPr>
          <a:xfrm>
            <a:off x="718547" y="4652216"/>
            <a:ext cx="1288984"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Mobile Browser</a:t>
            </a:r>
            <a:endParaRPr lang="en-US" sz="1200" b="1" i="0" dirty="0">
              <a:solidFill>
                <a:schemeClr val="tx1"/>
              </a:solidFill>
            </a:endParaRPr>
          </a:p>
        </p:txBody>
      </p:sp>
      <p:sp>
        <p:nvSpPr>
          <p:cNvPr id="86" name="Text Placeholder 45"/>
          <p:cNvSpPr txBox="1">
            <a:spLocks/>
          </p:cNvSpPr>
          <p:nvPr/>
        </p:nvSpPr>
        <p:spPr>
          <a:xfrm>
            <a:off x="2764134" y="4640346"/>
            <a:ext cx="1159359"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App</a:t>
            </a:r>
            <a:endParaRPr lang="en-US" sz="1200" b="1" i="0" dirty="0">
              <a:solidFill>
                <a:schemeClr val="tx1"/>
              </a:solidFill>
            </a:endParaRPr>
          </a:p>
        </p:txBody>
      </p:sp>
      <p:sp>
        <p:nvSpPr>
          <p:cNvPr id="87" name="Text Placeholder 45"/>
          <p:cNvSpPr txBox="1">
            <a:spLocks/>
          </p:cNvSpPr>
          <p:nvPr/>
        </p:nvSpPr>
        <p:spPr>
          <a:xfrm>
            <a:off x="1670868" y="5549168"/>
            <a:ext cx="1288984"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400" b="1" i="0" dirty="0" smtClean="0">
                <a:solidFill>
                  <a:schemeClr val="tx1"/>
                </a:solidFill>
              </a:rPr>
              <a:t>Retail</a:t>
            </a:r>
            <a:endParaRPr lang="en-US" sz="1400" b="1" i="0" dirty="0">
              <a:solidFill>
                <a:schemeClr val="tx1"/>
              </a:solidFill>
            </a:endParaRPr>
          </a:p>
        </p:txBody>
      </p:sp>
      <p:sp>
        <p:nvSpPr>
          <p:cNvPr id="107" name="Text Placeholder 45"/>
          <p:cNvSpPr txBox="1">
            <a:spLocks/>
          </p:cNvSpPr>
          <p:nvPr/>
        </p:nvSpPr>
        <p:spPr>
          <a:xfrm>
            <a:off x="4858845" y="4671755"/>
            <a:ext cx="1159359"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Mobile Browser</a:t>
            </a:r>
            <a:endParaRPr lang="en-US" sz="1200" b="1" i="0" dirty="0">
              <a:solidFill>
                <a:schemeClr val="tx1"/>
              </a:solidFill>
            </a:endParaRPr>
          </a:p>
        </p:txBody>
      </p:sp>
      <p:sp>
        <p:nvSpPr>
          <p:cNvPr id="109" name="Text Placeholder 45"/>
          <p:cNvSpPr txBox="1">
            <a:spLocks/>
          </p:cNvSpPr>
          <p:nvPr/>
        </p:nvSpPr>
        <p:spPr>
          <a:xfrm>
            <a:off x="6749702" y="4652216"/>
            <a:ext cx="1159359"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200" b="1" i="0" dirty="0" smtClean="0">
                <a:solidFill>
                  <a:schemeClr val="tx1"/>
                </a:solidFill>
              </a:rPr>
              <a:t>App</a:t>
            </a:r>
            <a:endParaRPr lang="en-US" sz="1200" b="1" i="0" dirty="0">
              <a:solidFill>
                <a:schemeClr val="tx1"/>
              </a:solidFill>
            </a:endParaRPr>
          </a:p>
        </p:txBody>
      </p:sp>
      <p:sp>
        <p:nvSpPr>
          <p:cNvPr id="113" name="Text Placeholder 45"/>
          <p:cNvSpPr txBox="1">
            <a:spLocks/>
          </p:cNvSpPr>
          <p:nvPr/>
        </p:nvSpPr>
        <p:spPr>
          <a:xfrm>
            <a:off x="5835691" y="5594109"/>
            <a:ext cx="1288984" cy="358718"/>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400" b="1" i="0" dirty="0" smtClean="0">
                <a:solidFill>
                  <a:schemeClr val="tx1"/>
                </a:solidFill>
              </a:rPr>
              <a:t>Travel</a:t>
            </a:r>
            <a:endParaRPr lang="en-US" sz="1400" b="1" i="0" dirty="0">
              <a:solidFill>
                <a:schemeClr val="tx1"/>
              </a:solidFill>
            </a:endParaRPr>
          </a:p>
        </p:txBody>
      </p:sp>
      <p:sp>
        <p:nvSpPr>
          <p:cNvPr id="67" name="Rectangle 66"/>
          <p:cNvSpPr/>
          <p:nvPr/>
        </p:nvSpPr>
        <p:spPr>
          <a:xfrm>
            <a:off x="8174189" y="1842244"/>
            <a:ext cx="3447196" cy="468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In retail, the average order values on app, mobile browser and desktop are almost the same.</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a:solidFill>
                  <a:schemeClr val="tx1"/>
                </a:solidFill>
              </a:rPr>
              <a:t>M</a:t>
            </a:r>
            <a:r>
              <a:rPr lang="en-US" sz="1400" dirty="0" smtClean="0">
                <a:solidFill>
                  <a:schemeClr val="tx1"/>
                </a:solidFill>
              </a:rPr>
              <a:t>obile order value in the travel category is lower than desktop, as mobile is used for last-minute, lower-cost purchases, such as same-day hotels. Average order values on mobile browsers and apps are very similar.</a:t>
            </a:r>
          </a:p>
        </p:txBody>
      </p:sp>
      <p:pic>
        <p:nvPicPr>
          <p:cNvPr id="73" name="Picture 72"/>
          <p:cNvPicPr>
            <a:picLocks noChangeAspect="1"/>
          </p:cNvPicPr>
          <p:nvPr/>
        </p:nvPicPr>
        <p:blipFill>
          <a:blip r:embed="rId3"/>
          <a:stretch>
            <a:fillRect/>
          </a:stretch>
        </p:blipFill>
        <p:spPr>
          <a:xfrm>
            <a:off x="3150530" y="4993985"/>
            <a:ext cx="400718" cy="400718"/>
          </a:xfrm>
          <a:prstGeom prst="rect">
            <a:avLst/>
          </a:prstGeom>
        </p:spPr>
      </p:pic>
      <p:pic>
        <p:nvPicPr>
          <p:cNvPr id="75" name="Picture 74"/>
          <p:cNvPicPr>
            <a:picLocks noChangeAspect="1"/>
          </p:cNvPicPr>
          <p:nvPr/>
        </p:nvPicPr>
        <p:blipFill>
          <a:blip r:embed="rId4"/>
          <a:stretch>
            <a:fillRect/>
          </a:stretch>
        </p:blipFill>
        <p:spPr>
          <a:xfrm>
            <a:off x="1123960" y="5024501"/>
            <a:ext cx="331065" cy="596973"/>
          </a:xfrm>
          <a:prstGeom prst="rect">
            <a:avLst/>
          </a:prstGeom>
        </p:spPr>
      </p:pic>
      <p:pic>
        <p:nvPicPr>
          <p:cNvPr id="76" name="Picture 75"/>
          <p:cNvPicPr>
            <a:picLocks noChangeAspect="1"/>
          </p:cNvPicPr>
          <p:nvPr/>
        </p:nvPicPr>
        <p:blipFill>
          <a:blip r:embed="rId3"/>
          <a:stretch>
            <a:fillRect/>
          </a:stretch>
        </p:blipFill>
        <p:spPr>
          <a:xfrm>
            <a:off x="7150115" y="5023095"/>
            <a:ext cx="400718" cy="400718"/>
          </a:xfrm>
          <a:prstGeom prst="rect">
            <a:avLst/>
          </a:prstGeom>
        </p:spPr>
      </p:pic>
      <p:pic>
        <p:nvPicPr>
          <p:cNvPr id="77" name="Picture 76"/>
          <p:cNvPicPr>
            <a:picLocks noChangeAspect="1"/>
          </p:cNvPicPr>
          <p:nvPr/>
        </p:nvPicPr>
        <p:blipFill>
          <a:blip r:embed="rId4"/>
          <a:stretch>
            <a:fillRect/>
          </a:stretch>
        </p:blipFill>
        <p:spPr>
          <a:xfrm>
            <a:off x="5123545" y="5016624"/>
            <a:ext cx="331065" cy="596973"/>
          </a:xfrm>
          <a:prstGeom prst="rect">
            <a:avLst/>
          </a:prstGeom>
        </p:spPr>
      </p:pic>
      <p:sp>
        <p:nvSpPr>
          <p:cNvPr id="78" name="Rectangle 77"/>
          <p:cNvSpPr/>
          <p:nvPr/>
        </p:nvSpPr>
        <p:spPr>
          <a:xfrm>
            <a:off x="537307" y="6088009"/>
            <a:ext cx="10882923" cy="276999"/>
          </a:xfrm>
          <a:prstGeom prst="rect">
            <a:avLst/>
          </a:prstGeom>
        </p:spPr>
        <p:txBody>
          <a:bodyPr wrap="square">
            <a:spAutoFit/>
          </a:bodyPr>
          <a:lstStyle/>
          <a:p>
            <a:r>
              <a:rPr lang="en-US" sz="1200" dirty="0" smtClean="0"/>
              <a:t>* A committed app retailer is a retailer that is live on both mobile web and app, that is for which more than 10 clicks are logged on each environment.   </a:t>
            </a:r>
            <a:endParaRPr lang="en-US" sz="1200" dirty="0"/>
          </a:p>
        </p:txBody>
      </p:sp>
    </p:spTree>
    <p:extLst>
      <p:ext uri="{BB962C8B-B14F-4D97-AF65-F5344CB8AC3E}">
        <p14:creationId xmlns:p14="http://schemas.microsoft.com/office/powerpoint/2010/main" val="11248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6"/>
          <p:cNvSpPr>
            <a:spLocks noGrp="1"/>
          </p:cNvSpPr>
          <p:nvPr>
            <p:ph type="ctrTitle"/>
          </p:nvPr>
        </p:nvSpPr>
        <p:spPr>
          <a:xfrm>
            <a:off x="550863" y="2466473"/>
            <a:ext cx="3144837" cy="812553"/>
          </a:xfrm>
        </p:spPr>
        <p:txBody>
          <a:bodyPr anchor="ctr"/>
          <a:lstStyle/>
          <a:p>
            <a:pPr algn="l"/>
            <a:r>
              <a:rPr lang="en-GB" sz="3600" dirty="0"/>
              <a:t>Global </a:t>
            </a:r>
            <a:r>
              <a:rPr lang="en-GB" sz="3600" dirty="0" smtClean="0"/>
              <a:t>Mobile Commerce Trends</a:t>
            </a:r>
            <a:endParaRPr lang="en-GB" sz="3600" dirty="0"/>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4000" y="0"/>
            <a:ext cx="8128000" cy="6858000"/>
          </a:xfrm>
          <a:prstGeom prst="rect">
            <a:avLst/>
          </a:prstGeom>
        </p:spPr>
      </p:pic>
    </p:spTree>
    <p:extLst>
      <p:ext uri="{BB962C8B-B14F-4D97-AF65-F5344CB8AC3E}">
        <p14:creationId xmlns:p14="http://schemas.microsoft.com/office/powerpoint/2010/main" val="346942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p:cNvGraphicFramePr/>
          <p:nvPr>
            <p:extLst/>
          </p:nvPr>
        </p:nvGraphicFramePr>
        <p:xfrm>
          <a:off x="422203" y="1802366"/>
          <a:ext cx="7480372" cy="4201601"/>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txBox="1">
            <a:spLocks/>
          </p:cNvSpPr>
          <p:nvPr/>
        </p:nvSpPr>
        <p:spPr>
          <a:xfrm>
            <a:off x="1576648" y="88872"/>
            <a:ext cx="11074509" cy="95857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US" sz="2400" dirty="0" smtClean="0"/>
              <a:t>Asia and UK continue to be the mobile leaders globally</a:t>
            </a:r>
            <a:endParaRPr lang="en-GB" sz="2400" dirty="0"/>
          </a:p>
        </p:txBody>
      </p:sp>
      <p:sp>
        <p:nvSpPr>
          <p:cNvPr id="10" name="Oval 9"/>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8" name="Title 3"/>
          <p:cNvSpPr txBox="1">
            <a:spLocks/>
          </p:cNvSpPr>
          <p:nvPr/>
        </p:nvSpPr>
        <p:spPr>
          <a:xfrm>
            <a:off x="561975" y="1289176"/>
            <a:ext cx="7340600"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smtClean="0">
                <a:solidFill>
                  <a:schemeClr val="accent2"/>
                </a:solidFill>
              </a:rPr>
              <a:t>Mobile </a:t>
            </a:r>
            <a:r>
              <a:rPr lang="en-US" sz="1600" b="1" dirty="0">
                <a:solidFill>
                  <a:schemeClr val="accent2"/>
                </a:solidFill>
              </a:rPr>
              <a:t>Share of </a:t>
            </a:r>
            <a:r>
              <a:rPr lang="en-US" sz="1600" b="1" dirty="0" smtClean="0">
                <a:solidFill>
                  <a:schemeClr val="accent2"/>
                </a:solidFill>
              </a:rPr>
              <a:t>Retail </a:t>
            </a:r>
            <a:r>
              <a:rPr lang="en-US" sz="1600" b="1" dirty="0" err="1" smtClean="0">
                <a:solidFill>
                  <a:schemeClr val="accent2"/>
                </a:solidFill>
              </a:rPr>
              <a:t>eCommerce</a:t>
            </a:r>
            <a:r>
              <a:rPr lang="en-US" sz="1600" b="1" dirty="0" smtClean="0">
                <a:solidFill>
                  <a:schemeClr val="accent2"/>
                </a:solidFill>
              </a:rPr>
              <a:t> Transactions</a:t>
            </a:r>
            <a:endParaRPr lang="en-US" sz="1600" b="1" dirty="0">
              <a:solidFill>
                <a:schemeClr val="accent2"/>
              </a:solidFill>
            </a:endParaRPr>
          </a:p>
        </p:txBody>
      </p:sp>
      <p:grpSp>
        <p:nvGrpSpPr>
          <p:cNvPr id="12" name="Group 11"/>
          <p:cNvGrpSpPr/>
          <p:nvPr/>
        </p:nvGrpSpPr>
        <p:grpSpPr>
          <a:xfrm>
            <a:off x="-732021" y="2492582"/>
            <a:ext cx="2165732" cy="271906"/>
            <a:chOff x="-285235" y="1887767"/>
            <a:chExt cx="2165732" cy="271906"/>
          </a:xfrm>
        </p:grpSpPr>
        <p:sp>
          <p:nvSpPr>
            <p:cNvPr id="13" name="Text Placeholder 45"/>
            <p:cNvSpPr txBox="1">
              <a:spLocks/>
            </p:cNvSpPr>
            <p:nvPr/>
          </p:nvSpPr>
          <p:spPr>
            <a:xfrm>
              <a:off x="-285235" y="1887767"/>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South Korea</a:t>
              </a:r>
              <a:endParaRPr lang="en-US" sz="1400" b="1" i="0" dirty="0">
                <a:solidFill>
                  <a:schemeClr val="tx1"/>
                </a:solidFill>
              </a:endParaRPr>
            </a:p>
          </p:txBody>
        </p:sp>
        <p:pic>
          <p:nvPicPr>
            <p:cNvPr id="14" name="Picture 2" descr="\\10.140.1.244\Webhelp Office\4-Libraries\Icons png\Flags\south kore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4" t="18544" r="18544" b="18544"/>
            <a:stretch/>
          </p:blipFill>
          <p:spPr bwMode="auto">
            <a:xfrm>
              <a:off x="1608591" y="1887767"/>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15" name="Group 14"/>
          <p:cNvGrpSpPr/>
          <p:nvPr/>
        </p:nvGrpSpPr>
        <p:grpSpPr>
          <a:xfrm>
            <a:off x="-745532" y="1887544"/>
            <a:ext cx="2179243" cy="283629"/>
            <a:chOff x="2987965" y="804939"/>
            <a:chExt cx="2179243" cy="283629"/>
          </a:xfrm>
        </p:grpSpPr>
        <p:sp>
          <p:nvSpPr>
            <p:cNvPr id="16" name="Text Placeholder 45"/>
            <p:cNvSpPr txBox="1">
              <a:spLocks/>
            </p:cNvSpPr>
            <p:nvPr/>
          </p:nvSpPr>
          <p:spPr>
            <a:xfrm>
              <a:off x="2987965" y="816662"/>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Japan</a:t>
              </a:r>
              <a:endParaRPr lang="en-US" sz="1400" b="1" i="0" dirty="0">
                <a:solidFill>
                  <a:schemeClr val="tx1"/>
                </a:solidFill>
              </a:endParaRPr>
            </a:p>
          </p:txBody>
        </p:sp>
        <p:pic>
          <p:nvPicPr>
            <p:cNvPr id="17" name="Picture 3" descr="\\10.140.1.244\Webhelp Office\4-Libraries\Icons png\Flags\flag_jap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596" t="17596" r="17596" b="17596"/>
            <a:stretch/>
          </p:blipFill>
          <p:spPr bwMode="auto">
            <a:xfrm>
              <a:off x="4895302" y="80493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18" name="Group 17"/>
          <p:cNvGrpSpPr/>
          <p:nvPr/>
        </p:nvGrpSpPr>
        <p:grpSpPr>
          <a:xfrm>
            <a:off x="-745532" y="2201920"/>
            <a:ext cx="2179243" cy="271906"/>
            <a:chOff x="417185" y="3000814"/>
            <a:chExt cx="2179243" cy="271906"/>
          </a:xfrm>
        </p:grpSpPr>
        <p:sp>
          <p:nvSpPr>
            <p:cNvPr id="19" name="Text Placeholder 45"/>
            <p:cNvSpPr txBox="1">
              <a:spLocks/>
            </p:cNvSpPr>
            <p:nvPr/>
          </p:nvSpPr>
          <p:spPr>
            <a:xfrm>
              <a:off x="417185" y="3000814"/>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UK</a:t>
              </a:r>
              <a:endParaRPr lang="en-US" sz="1400" b="1" i="0" dirty="0">
                <a:solidFill>
                  <a:schemeClr val="tx1"/>
                </a:solidFill>
              </a:endParaRPr>
            </a:p>
          </p:txBody>
        </p:sp>
        <p:pic>
          <p:nvPicPr>
            <p:cNvPr id="20" name="Picture 4" descr="\\10.140.1.244\Webhelp Office\4-Libraries\Icons png\Flags\united kingdom.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561" t="18561" r="18561" b="18561"/>
            <a:stretch/>
          </p:blipFill>
          <p:spPr bwMode="auto">
            <a:xfrm>
              <a:off x="2324522" y="3000814"/>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21" name="Group 20"/>
          <p:cNvGrpSpPr/>
          <p:nvPr/>
        </p:nvGrpSpPr>
        <p:grpSpPr>
          <a:xfrm>
            <a:off x="-732020" y="3774376"/>
            <a:ext cx="2179243" cy="271906"/>
            <a:chOff x="417185" y="4314562"/>
            <a:chExt cx="2179243" cy="271906"/>
          </a:xfrm>
        </p:grpSpPr>
        <p:sp>
          <p:nvSpPr>
            <p:cNvPr id="22" name="Text Placeholder 45"/>
            <p:cNvSpPr txBox="1">
              <a:spLocks/>
            </p:cNvSpPr>
            <p:nvPr/>
          </p:nvSpPr>
          <p:spPr>
            <a:xfrm>
              <a:off x="417185" y="4314562"/>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Spain</a:t>
              </a:r>
              <a:endParaRPr lang="en-US" sz="1400" b="1" i="0" dirty="0">
                <a:solidFill>
                  <a:schemeClr val="tx1"/>
                </a:solidFill>
              </a:endParaRPr>
            </a:p>
          </p:txBody>
        </p:sp>
        <p:pic>
          <p:nvPicPr>
            <p:cNvPr id="23" name="Picture 5" descr="\\10.140.1.244\Webhelp Office\4-Libraries\Icons png\Flags\spai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36" t="18044" r="28352" b="18044"/>
            <a:stretch/>
          </p:blipFill>
          <p:spPr bwMode="auto">
            <a:xfrm>
              <a:off x="2324522" y="4314562"/>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24" name="Group 23"/>
          <p:cNvGrpSpPr/>
          <p:nvPr/>
        </p:nvGrpSpPr>
        <p:grpSpPr>
          <a:xfrm>
            <a:off x="-732021" y="3456517"/>
            <a:ext cx="2179243" cy="271906"/>
            <a:chOff x="417185" y="3888369"/>
            <a:chExt cx="2179243" cy="271906"/>
          </a:xfrm>
        </p:grpSpPr>
        <p:sp>
          <p:nvSpPr>
            <p:cNvPr id="25" name="Text Placeholder 45"/>
            <p:cNvSpPr txBox="1">
              <a:spLocks/>
            </p:cNvSpPr>
            <p:nvPr/>
          </p:nvSpPr>
          <p:spPr>
            <a:xfrm>
              <a:off x="417185" y="388836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U.S.</a:t>
              </a:r>
              <a:endParaRPr lang="en-US" sz="1400" b="1" i="0" dirty="0">
                <a:solidFill>
                  <a:schemeClr val="tx1"/>
                </a:solidFill>
              </a:endParaRPr>
            </a:p>
          </p:txBody>
        </p:sp>
        <p:pic>
          <p:nvPicPr>
            <p:cNvPr id="26" name="Picture 6" descr="\\10.140.1.244\Webhelp Office\4-Libraries\Icons png\Flags\usa.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628" t="17592" r="18628" b="19664"/>
            <a:stretch/>
          </p:blipFill>
          <p:spPr bwMode="auto">
            <a:xfrm>
              <a:off x="2324522" y="388836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27" name="Group 26"/>
          <p:cNvGrpSpPr/>
          <p:nvPr/>
        </p:nvGrpSpPr>
        <p:grpSpPr>
          <a:xfrm>
            <a:off x="-738335" y="4062382"/>
            <a:ext cx="2179243" cy="298926"/>
            <a:chOff x="417185" y="5566119"/>
            <a:chExt cx="2179243" cy="298926"/>
          </a:xfrm>
        </p:grpSpPr>
        <p:sp>
          <p:nvSpPr>
            <p:cNvPr id="28" name="Text Placeholder 45"/>
            <p:cNvSpPr txBox="1">
              <a:spLocks/>
            </p:cNvSpPr>
            <p:nvPr/>
          </p:nvSpPr>
          <p:spPr>
            <a:xfrm>
              <a:off x="417185" y="556611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Italy</a:t>
              </a:r>
              <a:endParaRPr lang="en-US" sz="1400" b="1" i="0" dirty="0">
                <a:solidFill>
                  <a:schemeClr val="tx1"/>
                </a:solidFill>
              </a:endParaRPr>
            </a:p>
          </p:txBody>
        </p:sp>
        <p:pic>
          <p:nvPicPr>
            <p:cNvPr id="29" name="Picture 7" descr="\\10.140.1.244\Webhelp Office\4-Libraries\Icons png\Flags\flag_ital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664" t="17664" r="17664" b="17664"/>
            <a:stretch/>
          </p:blipFill>
          <p:spPr bwMode="auto">
            <a:xfrm>
              <a:off x="2324522" y="559313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0" name="Group 29"/>
          <p:cNvGrpSpPr/>
          <p:nvPr/>
        </p:nvGrpSpPr>
        <p:grpSpPr>
          <a:xfrm>
            <a:off x="-745532" y="3151509"/>
            <a:ext cx="2179243" cy="271906"/>
            <a:chOff x="417185" y="2609790"/>
            <a:chExt cx="2179243" cy="271906"/>
          </a:xfrm>
        </p:grpSpPr>
        <p:sp>
          <p:nvSpPr>
            <p:cNvPr id="31" name="Text Placeholder 45"/>
            <p:cNvSpPr txBox="1">
              <a:spLocks/>
            </p:cNvSpPr>
            <p:nvPr/>
          </p:nvSpPr>
          <p:spPr>
            <a:xfrm>
              <a:off x="417185" y="2609790"/>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Germany</a:t>
              </a:r>
              <a:endParaRPr lang="en-US" sz="1400" b="1" i="0" dirty="0">
                <a:solidFill>
                  <a:schemeClr val="tx1"/>
                </a:solidFill>
              </a:endParaRPr>
            </a:p>
          </p:txBody>
        </p:sp>
        <p:pic>
          <p:nvPicPr>
            <p:cNvPr id="32" name="Picture 8" descr="\\10.140.1.244\Webhelp Office\4-Libraries\Icons png\Flags\flag_german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796" t="18796" r="18796" b="18796"/>
            <a:stretch/>
          </p:blipFill>
          <p:spPr bwMode="auto">
            <a:xfrm>
              <a:off x="2324522" y="2609790"/>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3" name="Group 32"/>
          <p:cNvGrpSpPr/>
          <p:nvPr/>
        </p:nvGrpSpPr>
        <p:grpSpPr>
          <a:xfrm>
            <a:off x="-745532" y="2824604"/>
            <a:ext cx="2179243" cy="271906"/>
            <a:chOff x="417185" y="3462176"/>
            <a:chExt cx="2179243" cy="271906"/>
          </a:xfrm>
        </p:grpSpPr>
        <p:sp>
          <p:nvSpPr>
            <p:cNvPr id="34" name="Text Placeholder 45"/>
            <p:cNvSpPr txBox="1">
              <a:spLocks/>
            </p:cNvSpPr>
            <p:nvPr/>
          </p:nvSpPr>
          <p:spPr>
            <a:xfrm>
              <a:off x="417185" y="3462176"/>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Netherlands</a:t>
              </a:r>
              <a:endParaRPr lang="en-US" sz="1400" b="1" i="0" dirty="0">
                <a:solidFill>
                  <a:schemeClr val="tx1"/>
                </a:solidFill>
              </a:endParaRPr>
            </a:p>
          </p:txBody>
        </p:sp>
        <p:pic>
          <p:nvPicPr>
            <p:cNvPr id="35" name="Picture 9" descr="\\10.140.1.244\Webhelp Office\4-Libraries\Icons png\Flags\netherlands.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840" t="17840" r="17840" b="17840"/>
            <a:stretch/>
          </p:blipFill>
          <p:spPr bwMode="auto">
            <a:xfrm>
              <a:off x="2324522" y="3462176"/>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6" name="Group 35"/>
          <p:cNvGrpSpPr/>
          <p:nvPr/>
        </p:nvGrpSpPr>
        <p:grpSpPr>
          <a:xfrm>
            <a:off x="-733808" y="4417550"/>
            <a:ext cx="2179243" cy="271906"/>
            <a:chOff x="417185" y="4740755"/>
            <a:chExt cx="2179243" cy="271906"/>
          </a:xfrm>
        </p:grpSpPr>
        <p:sp>
          <p:nvSpPr>
            <p:cNvPr id="37" name="Text Placeholder 45"/>
            <p:cNvSpPr txBox="1">
              <a:spLocks/>
            </p:cNvSpPr>
            <p:nvPr/>
          </p:nvSpPr>
          <p:spPr>
            <a:xfrm>
              <a:off x="417185" y="4740755"/>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France</a:t>
              </a:r>
              <a:endParaRPr lang="en-US" sz="1400" b="1" i="0" dirty="0">
                <a:solidFill>
                  <a:schemeClr val="tx1"/>
                </a:solidFill>
              </a:endParaRPr>
            </a:p>
          </p:txBody>
        </p:sp>
        <p:pic>
          <p:nvPicPr>
            <p:cNvPr id="38" name="Picture 10" descr="\\10.140.1.244\Webhelp Office\4-Libraries\Icons png\Flags\flag_france.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008" t="19008" r="19008" b="19008"/>
            <a:stretch/>
          </p:blipFill>
          <p:spPr bwMode="auto">
            <a:xfrm>
              <a:off x="2324522" y="4740755"/>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9" name="Group 38"/>
          <p:cNvGrpSpPr/>
          <p:nvPr/>
        </p:nvGrpSpPr>
        <p:grpSpPr>
          <a:xfrm>
            <a:off x="-776534" y="5041212"/>
            <a:ext cx="2219001" cy="273563"/>
            <a:chOff x="377428" y="5471748"/>
            <a:chExt cx="2219001" cy="273563"/>
          </a:xfrm>
        </p:grpSpPr>
        <p:sp>
          <p:nvSpPr>
            <p:cNvPr id="40" name="Text Placeholder 45"/>
            <p:cNvSpPr txBox="1">
              <a:spLocks/>
            </p:cNvSpPr>
            <p:nvPr/>
          </p:nvSpPr>
          <p:spPr>
            <a:xfrm>
              <a:off x="377428" y="5473405"/>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Brazil</a:t>
              </a:r>
              <a:endParaRPr lang="en-US" sz="1400" b="1" i="0" dirty="0">
                <a:solidFill>
                  <a:schemeClr val="tx1"/>
                </a:solidFill>
              </a:endParaRPr>
            </a:p>
          </p:txBody>
        </p:sp>
        <p:pic>
          <p:nvPicPr>
            <p:cNvPr id="41" name="Picture 12" descr="\\10.140.1.244\Webhelp Office\4-Libraries\Icons png\Flags\brazil.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783" t="17783" r="17783" b="17783"/>
            <a:stretch/>
          </p:blipFill>
          <p:spPr bwMode="auto">
            <a:xfrm>
              <a:off x="2324523" y="5471748"/>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sp>
        <p:nvSpPr>
          <p:cNvPr id="46" name="Text Placeholder 45"/>
          <p:cNvSpPr txBox="1">
            <a:spLocks/>
          </p:cNvSpPr>
          <p:nvPr/>
        </p:nvSpPr>
        <p:spPr>
          <a:xfrm>
            <a:off x="-733988" y="4740864"/>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Russia</a:t>
            </a:r>
            <a:endParaRPr lang="en-US" sz="1400" b="1" i="0" dirty="0">
              <a:solidFill>
                <a:schemeClr val="tx1"/>
              </a:solidFill>
            </a:endParaRPr>
          </a:p>
        </p:txBody>
      </p:sp>
      <p:pic>
        <p:nvPicPr>
          <p:cNvPr id="47" name="Picture 11" descr="\\10.140.1.244\Webhelp Office\4-Libraries\Icons png\Flags\russia.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9122" t="19122" r="19122" b="19122"/>
          <a:stretch/>
        </p:blipFill>
        <p:spPr bwMode="auto">
          <a:xfrm>
            <a:off x="1173350" y="4735537"/>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nvGrpSpPr>
          <p:cNvPr id="42" name="Group 41"/>
          <p:cNvGrpSpPr/>
          <p:nvPr/>
        </p:nvGrpSpPr>
        <p:grpSpPr>
          <a:xfrm>
            <a:off x="5228644" y="1689472"/>
            <a:ext cx="381433" cy="3948793"/>
            <a:chOff x="5490726" y="1774371"/>
            <a:chExt cx="381433" cy="3948793"/>
          </a:xfrm>
        </p:grpSpPr>
        <p:sp>
          <p:nvSpPr>
            <p:cNvPr id="44" name="TextBox 43"/>
            <p:cNvSpPr txBox="1"/>
            <p:nvPr/>
          </p:nvSpPr>
          <p:spPr>
            <a:xfrm rot="16200000" flipH="1">
              <a:off x="4553839" y="4404844"/>
              <a:ext cx="2328863" cy="307777"/>
            </a:xfrm>
            <a:prstGeom prst="rect">
              <a:avLst/>
            </a:prstGeom>
            <a:noFill/>
          </p:spPr>
          <p:txBody>
            <a:bodyPr wrap="square" rtlCol="0" anchor="t">
              <a:spAutoFit/>
            </a:bodyPr>
            <a:lstStyle/>
            <a:p>
              <a:r>
                <a:rPr lang="en-GB" sz="1400" dirty="0" smtClean="0">
                  <a:solidFill>
                    <a:srgbClr val="CE0037"/>
                  </a:solidFill>
                </a:rPr>
                <a:t>Global Average = 34%</a:t>
              </a:r>
            </a:p>
          </p:txBody>
        </p:sp>
        <p:cxnSp>
          <p:nvCxnSpPr>
            <p:cNvPr id="45" name="Straight Connector 44"/>
            <p:cNvCxnSpPr/>
            <p:nvPr/>
          </p:nvCxnSpPr>
          <p:spPr>
            <a:xfrm>
              <a:off x="5490726" y="1774371"/>
              <a:ext cx="0" cy="3948793"/>
            </a:xfrm>
            <a:prstGeom prst="line">
              <a:avLst/>
            </a:prstGeom>
            <a:ln w="28575">
              <a:solidFill>
                <a:srgbClr val="CE0037"/>
              </a:solidFill>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7619552" y="1957335"/>
            <a:ext cx="3809960" cy="3913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a:solidFill>
                  <a:schemeClr val="tx1"/>
                </a:solidFill>
              </a:rPr>
              <a:t>mCommerce is now 34% of all </a:t>
            </a:r>
            <a:r>
              <a:rPr lang="en-US" sz="1400" dirty="0" err="1">
                <a:solidFill>
                  <a:schemeClr val="tx1"/>
                </a:solidFill>
              </a:rPr>
              <a:t>eCommerce</a:t>
            </a:r>
            <a:r>
              <a:rPr lang="en-US" sz="1400" dirty="0">
                <a:solidFill>
                  <a:schemeClr val="tx1"/>
                </a:solidFill>
              </a:rPr>
              <a:t> transactions </a:t>
            </a:r>
            <a:r>
              <a:rPr lang="en-US" sz="1400" dirty="0" smtClean="0">
                <a:solidFill>
                  <a:schemeClr val="tx1"/>
                </a:solidFill>
              </a:rPr>
              <a:t>globally – based on an accurate weighting of </a:t>
            </a:r>
            <a:r>
              <a:rPr lang="en-US" sz="1400" dirty="0" err="1" smtClean="0">
                <a:solidFill>
                  <a:schemeClr val="tx1"/>
                </a:solidFill>
              </a:rPr>
              <a:t>eCommerce</a:t>
            </a:r>
            <a:r>
              <a:rPr lang="en-US" sz="1400" dirty="0" smtClean="0">
                <a:solidFill>
                  <a:schemeClr val="tx1"/>
                </a:solidFill>
              </a:rPr>
              <a:t> market size by country.</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The U.S. is catching up with the global average, with 30% of </a:t>
            </a:r>
            <a:r>
              <a:rPr lang="en-US" sz="1400" dirty="0" err="1" smtClean="0">
                <a:solidFill>
                  <a:schemeClr val="tx1"/>
                </a:solidFill>
              </a:rPr>
              <a:t>eCommerce</a:t>
            </a:r>
            <a:r>
              <a:rPr lang="en-US" sz="1400" dirty="0" smtClean="0">
                <a:solidFill>
                  <a:schemeClr val="tx1"/>
                </a:solidFill>
              </a:rPr>
              <a:t> transactions coming </a:t>
            </a:r>
            <a:r>
              <a:rPr lang="en-US" sz="1400" dirty="0">
                <a:solidFill>
                  <a:schemeClr val="tx1"/>
                </a:solidFill>
              </a:rPr>
              <a:t>from mobile devices</a:t>
            </a:r>
            <a:r>
              <a:rPr lang="en-US" sz="1400" dirty="0" smtClean="0">
                <a:solidFill>
                  <a:schemeClr val="tx1"/>
                </a:solidFill>
              </a:rPr>
              <a:t>.</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Growth rates are slower in Q2 as the holiday effect of new smartphone sales wears off.</a:t>
            </a:r>
            <a:endParaRPr lang="en-US" sz="1400" dirty="0">
              <a:solidFill>
                <a:schemeClr val="tx1"/>
              </a:solidFill>
            </a:endParaRPr>
          </a:p>
        </p:txBody>
      </p:sp>
    </p:spTree>
    <p:extLst>
      <p:ext uri="{BB962C8B-B14F-4D97-AF65-F5344CB8AC3E}">
        <p14:creationId xmlns:p14="http://schemas.microsoft.com/office/powerpoint/2010/main" val="2912206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76648" y="88872"/>
            <a:ext cx="11074509" cy="95857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US" sz="2400" dirty="0" smtClean="0"/>
              <a:t>Worldwide, consumers are using more than one device before</a:t>
            </a:r>
          </a:p>
          <a:p>
            <a:r>
              <a:rPr lang="en-US" sz="2400" dirty="0" smtClean="0"/>
              <a:t>they purchase</a:t>
            </a:r>
            <a:endParaRPr lang="en-GB" sz="2400" dirty="0"/>
          </a:p>
        </p:txBody>
      </p:sp>
      <p:sp>
        <p:nvSpPr>
          <p:cNvPr id="10" name="Oval 9"/>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8" name="Title 3"/>
          <p:cNvSpPr txBox="1">
            <a:spLocks/>
          </p:cNvSpPr>
          <p:nvPr/>
        </p:nvSpPr>
        <p:spPr>
          <a:xfrm>
            <a:off x="561975" y="1437124"/>
            <a:ext cx="7340600"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smtClean="0">
                <a:solidFill>
                  <a:schemeClr val="accent2"/>
                </a:solidFill>
              </a:rPr>
              <a:t>Cross-Device </a:t>
            </a:r>
            <a:r>
              <a:rPr lang="en-US" sz="1600" b="1" dirty="0">
                <a:solidFill>
                  <a:schemeClr val="accent2"/>
                </a:solidFill>
              </a:rPr>
              <a:t>Share of </a:t>
            </a:r>
            <a:r>
              <a:rPr lang="en-US" sz="1600" b="1" dirty="0" smtClean="0">
                <a:solidFill>
                  <a:schemeClr val="accent2"/>
                </a:solidFill>
              </a:rPr>
              <a:t>Retail </a:t>
            </a:r>
            <a:r>
              <a:rPr lang="en-US" sz="1600" b="1" dirty="0" err="1" smtClean="0">
                <a:solidFill>
                  <a:schemeClr val="accent2"/>
                </a:solidFill>
              </a:rPr>
              <a:t>eCommerce</a:t>
            </a:r>
            <a:r>
              <a:rPr lang="en-US" sz="1600" b="1" dirty="0" smtClean="0">
                <a:solidFill>
                  <a:schemeClr val="accent2"/>
                </a:solidFill>
              </a:rPr>
              <a:t> Transactions*</a:t>
            </a:r>
            <a:endParaRPr lang="en-US" sz="1600" b="1" dirty="0">
              <a:solidFill>
                <a:schemeClr val="accent2"/>
              </a:solidFill>
            </a:endParaRPr>
          </a:p>
        </p:txBody>
      </p:sp>
      <p:grpSp>
        <p:nvGrpSpPr>
          <p:cNvPr id="15" name="Group 14"/>
          <p:cNvGrpSpPr/>
          <p:nvPr/>
        </p:nvGrpSpPr>
        <p:grpSpPr>
          <a:xfrm>
            <a:off x="-685058" y="2766754"/>
            <a:ext cx="2179243" cy="283629"/>
            <a:chOff x="2987965" y="804939"/>
            <a:chExt cx="2179243" cy="283629"/>
          </a:xfrm>
        </p:grpSpPr>
        <p:sp>
          <p:nvSpPr>
            <p:cNvPr id="16" name="Text Placeholder 45"/>
            <p:cNvSpPr txBox="1">
              <a:spLocks/>
            </p:cNvSpPr>
            <p:nvPr/>
          </p:nvSpPr>
          <p:spPr>
            <a:xfrm>
              <a:off x="2987965" y="816662"/>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Japan</a:t>
              </a:r>
              <a:endParaRPr lang="en-US" sz="1400" b="1" i="0" dirty="0">
                <a:solidFill>
                  <a:schemeClr val="tx1"/>
                </a:solidFill>
              </a:endParaRPr>
            </a:p>
          </p:txBody>
        </p:sp>
        <p:pic>
          <p:nvPicPr>
            <p:cNvPr id="17" name="Picture 3" descr="\\10.140.1.244\Webhelp Office\4-Libraries\Icons png\Flags\flag_japa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96" t="17596" r="17596" b="17596"/>
            <a:stretch/>
          </p:blipFill>
          <p:spPr bwMode="auto">
            <a:xfrm>
              <a:off x="4895302" y="80493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18" name="Group 17"/>
          <p:cNvGrpSpPr/>
          <p:nvPr/>
        </p:nvGrpSpPr>
        <p:grpSpPr>
          <a:xfrm>
            <a:off x="-695131" y="4462297"/>
            <a:ext cx="2179243" cy="271906"/>
            <a:chOff x="417185" y="3000814"/>
            <a:chExt cx="2179243" cy="271906"/>
          </a:xfrm>
        </p:grpSpPr>
        <p:sp>
          <p:nvSpPr>
            <p:cNvPr id="19" name="Text Placeholder 45"/>
            <p:cNvSpPr txBox="1">
              <a:spLocks/>
            </p:cNvSpPr>
            <p:nvPr/>
          </p:nvSpPr>
          <p:spPr>
            <a:xfrm>
              <a:off x="417185" y="3000814"/>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UK</a:t>
              </a:r>
              <a:endParaRPr lang="en-US" sz="1400" b="1" i="0" dirty="0">
                <a:solidFill>
                  <a:schemeClr val="tx1"/>
                </a:solidFill>
              </a:endParaRPr>
            </a:p>
          </p:txBody>
        </p:sp>
        <p:pic>
          <p:nvPicPr>
            <p:cNvPr id="20" name="Picture 4" descr="\\10.140.1.244\Webhelp Office\4-Libraries\Icons png\Flags\united kingdo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561" t="18561" r="18561" b="18561"/>
            <a:stretch/>
          </p:blipFill>
          <p:spPr bwMode="auto">
            <a:xfrm>
              <a:off x="2324522" y="3000814"/>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24" name="Group 23"/>
          <p:cNvGrpSpPr/>
          <p:nvPr/>
        </p:nvGrpSpPr>
        <p:grpSpPr>
          <a:xfrm>
            <a:off x="-714251" y="5036609"/>
            <a:ext cx="2179243" cy="271906"/>
            <a:chOff x="417185" y="3888369"/>
            <a:chExt cx="2179243" cy="271906"/>
          </a:xfrm>
        </p:grpSpPr>
        <p:sp>
          <p:nvSpPr>
            <p:cNvPr id="25" name="Text Placeholder 45"/>
            <p:cNvSpPr txBox="1">
              <a:spLocks/>
            </p:cNvSpPr>
            <p:nvPr/>
          </p:nvSpPr>
          <p:spPr>
            <a:xfrm>
              <a:off x="417185" y="388836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U.S.</a:t>
              </a:r>
              <a:endParaRPr lang="en-US" sz="1400" b="1" i="0" dirty="0">
                <a:solidFill>
                  <a:schemeClr val="tx1"/>
                </a:solidFill>
              </a:endParaRPr>
            </a:p>
          </p:txBody>
        </p:sp>
        <p:pic>
          <p:nvPicPr>
            <p:cNvPr id="26" name="Picture 6" descr="\\10.140.1.244\Webhelp Office\4-Libraries\Icons png\Flags\usa.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628" t="17592" r="18628" b="19664"/>
            <a:stretch/>
          </p:blipFill>
          <p:spPr bwMode="auto">
            <a:xfrm>
              <a:off x="2324522" y="388836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0" name="Group 29"/>
          <p:cNvGrpSpPr/>
          <p:nvPr/>
        </p:nvGrpSpPr>
        <p:grpSpPr>
          <a:xfrm>
            <a:off x="-695136" y="3332197"/>
            <a:ext cx="2179243" cy="292066"/>
            <a:chOff x="417185" y="2589630"/>
            <a:chExt cx="2179243" cy="292066"/>
          </a:xfrm>
        </p:grpSpPr>
        <p:sp>
          <p:nvSpPr>
            <p:cNvPr id="31" name="Text Placeholder 45"/>
            <p:cNvSpPr txBox="1">
              <a:spLocks/>
            </p:cNvSpPr>
            <p:nvPr/>
          </p:nvSpPr>
          <p:spPr>
            <a:xfrm>
              <a:off x="417185" y="2589630"/>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Germany</a:t>
              </a:r>
              <a:endParaRPr lang="en-US" sz="1400" b="1" i="0" dirty="0">
                <a:solidFill>
                  <a:schemeClr val="tx1"/>
                </a:solidFill>
              </a:endParaRPr>
            </a:p>
          </p:txBody>
        </p:sp>
        <p:pic>
          <p:nvPicPr>
            <p:cNvPr id="32" name="Picture 8" descr="\\10.140.1.244\Webhelp Office\4-Libraries\Icons png\Flags\flag_germany.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796" t="18796" r="18796" b="18796"/>
            <a:stretch/>
          </p:blipFill>
          <p:spPr bwMode="auto">
            <a:xfrm>
              <a:off x="2324522" y="2609790"/>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6" name="Group 35"/>
          <p:cNvGrpSpPr/>
          <p:nvPr/>
        </p:nvGrpSpPr>
        <p:grpSpPr>
          <a:xfrm>
            <a:off x="-693491" y="3888637"/>
            <a:ext cx="2179243" cy="271906"/>
            <a:chOff x="417185" y="4740755"/>
            <a:chExt cx="2179243" cy="271906"/>
          </a:xfrm>
        </p:grpSpPr>
        <p:sp>
          <p:nvSpPr>
            <p:cNvPr id="37" name="Text Placeholder 45"/>
            <p:cNvSpPr txBox="1">
              <a:spLocks/>
            </p:cNvSpPr>
            <p:nvPr/>
          </p:nvSpPr>
          <p:spPr>
            <a:xfrm>
              <a:off x="417185" y="4740755"/>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France</a:t>
              </a:r>
              <a:endParaRPr lang="en-US" sz="1400" b="1" i="0" dirty="0">
                <a:solidFill>
                  <a:schemeClr val="tx1"/>
                </a:solidFill>
              </a:endParaRPr>
            </a:p>
          </p:txBody>
        </p:sp>
        <p:pic>
          <p:nvPicPr>
            <p:cNvPr id="38" name="Picture 10" descr="\\10.140.1.244\Webhelp Office\4-Libraries\Icons png\Flags\flag_france.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9008" t="19008" r="19008" b="19008"/>
            <a:stretch/>
          </p:blipFill>
          <p:spPr bwMode="auto">
            <a:xfrm>
              <a:off x="2324522" y="4740755"/>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aphicFrame>
        <p:nvGraphicFramePr>
          <p:cNvPr id="43" name="Chart 42"/>
          <p:cNvGraphicFramePr/>
          <p:nvPr>
            <p:extLst/>
          </p:nvPr>
        </p:nvGraphicFramePr>
        <p:xfrm>
          <a:off x="490006" y="1985966"/>
          <a:ext cx="7480372" cy="4107032"/>
        </p:xfrm>
        <a:graphic>
          <a:graphicData uri="http://schemas.openxmlformats.org/drawingml/2006/chart">
            <c:chart xmlns:c="http://schemas.openxmlformats.org/drawingml/2006/chart" xmlns:r="http://schemas.openxmlformats.org/officeDocument/2006/relationships" r:id="rId8"/>
          </a:graphicData>
        </a:graphic>
      </p:graphicFrame>
      <p:grpSp>
        <p:nvGrpSpPr>
          <p:cNvPr id="22" name="Group 21"/>
          <p:cNvGrpSpPr/>
          <p:nvPr/>
        </p:nvGrpSpPr>
        <p:grpSpPr>
          <a:xfrm>
            <a:off x="-697424" y="2213428"/>
            <a:ext cx="2179243" cy="271906"/>
            <a:chOff x="-298746" y="1887767"/>
            <a:chExt cx="2179243" cy="271906"/>
          </a:xfrm>
        </p:grpSpPr>
        <p:sp>
          <p:nvSpPr>
            <p:cNvPr id="23" name="Text Placeholder 45"/>
            <p:cNvSpPr txBox="1">
              <a:spLocks/>
            </p:cNvSpPr>
            <p:nvPr/>
          </p:nvSpPr>
          <p:spPr>
            <a:xfrm>
              <a:off x="-298746" y="1887767"/>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South Korea</a:t>
              </a:r>
              <a:endParaRPr lang="en-US" sz="1400" b="1" i="0" dirty="0">
                <a:solidFill>
                  <a:schemeClr val="tx1"/>
                </a:solidFill>
              </a:endParaRPr>
            </a:p>
          </p:txBody>
        </p:sp>
        <p:pic>
          <p:nvPicPr>
            <p:cNvPr id="27" name="Picture 2" descr="\\10.140.1.244\Webhelp Office\4-Libraries\Icons png\Flags\south korea.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544" t="18544" r="18544" b="18544"/>
            <a:stretch/>
          </p:blipFill>
          <p:spPr bwMode="auto">
            <a:xfrm>
              <a:off x="1608591" y="1887767"/>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sp>
        <p:nvSpPr>
          <p:cNvPr id="28" name="Rectangle 27"/>
          <p:cNvSpPr/>
          <p:nvPr/>
        </p:nvSpPr>
        <p:spPr>
          <a:xfrm>
            <a:off x="7619552" y="1957335"/>
            <a:ext cx="3809960" cy="3913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Cross-device purchasing doesn’t just happen in the U.S. In fact, levels are even higher in other markets.</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Asian markets see high levels of cross-device usage even though the phone is so heavily used in these countries.</a:t>
            </a:r>
            <a:endParaRPr lang="en-US" sz="1400" dirty="0">
              <a:solidFill>
                <a:schemeClr val="tx1"/>
              </a:solidFill>
            </a:endParaRPr>
          </a:p>
        </p:txBody>
      </p:sp>
      <p:sp>
        <p:nvSpPr>
          <p:cNvPr id="29" name="Rectangle 28"/>
          <p:cNvSpPr/>
          <p:nvPr/>
        </p:nvSpPr>
        <p:spPr>
          <a:xfrm>
            <a:off x="537307" y="6075680"/>
            <a:ext cx="10882923" cy="276999"/>
          </a:xfrm>
          <a:prstGeom prst="rect">
            <a:avLst/>
          </a:prstGeom>
        </p:spPr>
        <p:txBody>
          <a:bodyPr wrap="square">
            <a:spAutoFit/>
          </a:bodyPr>
          <a:lstStyle/>
          <a:p>
            <a:r>
              <a:rPr lang="en-US" sz="1200" dirty="0" smtClean="0"/>
              <a:t>* Where the consumer has more than one device. Based on </a:t>
            </a:r>
            <a:r>
              <a:rPr lang="en-US" sz="1200" dirty="0" err="1" smtClean="0"/>
              <a:t>Criteo’s</a:t>
            </a:r>
            <a:r>
              <a:rPr lang="en-US" sz="1200" dirty="0" smtClean="0"/>
              <a:t> Universal Match product providing exact matches of users across multiple devices.</a:t>
            </a:r>
            <a:endParaRPr lang="en-US" sz="1200" dirty="0"/>
          </a:p>
        </p:txBody>
      </p:sp>
    </p:spTree>
    <p:extLst>
      <p:ext uri="{BB962C8B-B14F-4D97-AF65-F5344CB8AC3E}">
        <p14:creationId xmlns:p14="http://schemas.microsoft.com/office/powerpoint/2010/main" val="215736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576648" y="88872"/>
            <a:ext cx="11074509" cy="95857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2400" dirty="0" smtClean="0"/>
              <a:t>Smartphone </a:t>
            </a:r>
            <a:r>
              <a:rPr lang="en-GB" sz="2400" dirty="0"/>
              <a:t>is </a:t>
            </a:r>
            <a:r>
              <a:rPr lang="en-GB" sz="2400" dirty="0" smtClean="0"/>
              <a:t>the </a:t>
            </a:r>
            <a:r>
              <a:rPr lang="en-GB" sz="2400" dirty="0"/>
              <a:t>dominant </a:t>
            </a:r>
            <a:r>
              <a:rPr lang="en-GB" sz="2400" dirty="0" smtClean="0"/>
              <a:t>device worldwide</a:t>
            </a:r>
            <a:endParaRPr lang="en-GB" sz="2400" dirty="0"/>
          </a:p>
        </p:txBody>
      </p:sp>
      <p:sp>
        <p:nvSpPr>
          <p:cNvPr id="8" name="Oval 7"/>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reeform 8"/>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10" name="Title 3"/>
          <p:cNvSpPr txBox="1">
            <a:spLocks/>
          </p:cNvSpPr>
          <p:nvPr/>
        </p:nvSpPr>
        <p:spPr>
          <a:xfrm>
            <a:off x="561975" y="1289176"/>
            <a:ext cx="7340600"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smtClean="0">
                <a:solidFill>
                  <a:schemeClr val="accent2"/>
                </a:solidFill>
              </a:rPr>
              <a:t>Smartphone and Tablet </a:t>
            </a:r>
            <a:r>
              <a:rPr lang="en-US" sz="1600" b="1" dirty="0">
                <a:solidFill>
                  <a:schemeClr val="accent2"/>
                </a:solidFill>
              </a:rPr>
              <a:t>Share of </a:t>
            </a:r>
            <a:r>
              <a:rPr lang="en-US" sz="1600" b="1" dirty="0" smtClean="0">
                <a:solidFill>
                  <a:schemeClr val="accent2"/>
                </a:solidFill>
              </a:rPr>
              <a:t>Retail </a:t>
            </a:r>
            <a:r>
              <a:rPr lang="en-US" sz="1600" b="1" dirty="0" err="1" smtClean="0">
                <a:solidFill>
                  <a:schemeClr val="accent2"/>
                </a:solidFill>
              </a:rPr>
              <a:t>eCommerce</a:t>
            </a:r>
            <a:r>
              <a:rPr lang="en-US" sz="1600" b="1" dirty="0" smtClean="0">
                <a:solidFill>
                  <a:schemeClr val="accent2"/>
                </a:solidFill>
              </a:rPr>
              <a:t> Transactions</a:t>
            </a:r>
            <a:endParaRPr lang="en-US" sz="1600" b="1" dirty="0">
              <a:solidFill>
                <a:schemeClr val="accent2"/>
              </a:solidFill>
            </a:endParaRPr>
          </a:p>
        </p:txBody>
      </p:sp>
      <p:grpSp>
        <p:nvGrpSpPr>
          <p:cNvPr id="12" name="Group 11"/>
          <p:cNvGrpSpPr/>
          <p:nvPr/>
        </p:nvGrpSpPr>
        <p:grpSpPr>
          <a:xfrm>
            <a:off x="-722087" y="1781799"/>
            <a:ext cx="2179243" cy="271906"/>
            <a:chOff x="-298746" y="1887767"/>
            <a:chExt cx="2179243" cy="271906"/>
          </a:xfrm>
        </p:grpSpPr>
        <p:sp>
          <p:nvSpPr>
            <p:cNvPr id="13" name="Text Placeholder 45"/>
            <p:cNvSpPr txBox="1">
              <a:spLocks/>
            </p:cNvSpPr>
            <p:nvPr/>
          </p:nvSpPr>
          <p:spPr>
            <a:xfrm>
              <a:off x="-298746" y="1887767"/>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South Korea</a:t>
              </a:r>
              <a:endParaRPr lang="en-US" sz="1400" b="1" i="0" dirty="0">
                <a:solidFill>
                  <a:schemeClr val="tx1"/>
                </a:solidFill>
              </a:endParaRPr>
            </a:p>
          </p:txBody>
        </p:sp>
        <p:pic>
          <p:nvPicPr>
            <p:cNvPr id="14" name="Picture 2" descr="\\10.140.1.244\Webhelp Office\4-Libraries\Icons png\Flags\south korea.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544" t="18544" r="18544" b="18544"/>
            <a:stretch/>
          </p:blipFill>
          <p:spPr bwMode="auto">
            <a:xfrm>
              <a:off x="1608591" y="1887767"/>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15" name="Group 14"/>
          <p:cNvGrpSpPr/>
          <p:nvPr/>
        </p:nvGrpSpPr>
        <p:grpSpPr>
          <a:xfrm>
            <a:off x="-722086" y="2111346"/>
            <a:ext cx="2179243" cy="271906"/>
            <a:chOff x="2987965" y="804939"/>
            <a:chExt cx="2179243" cy="271906"/>
          </a:xfrm>
        </p:grpSpPr>
        <p:sp>
          <p:nvSpPr>
            <p:cNvPr id="16" name="Text Placeholder 45"/>
            <p:cNvSpPr txBox="1">
              <a:spLocks/>
            </p:cNvSpPr>
            <p:nvPr/>
          </p:nvSpPr>
          <p:spPr>
            <a:xfrm>
              <a:off x="2987965" y="80493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Japan</a:t>
              </a:r>
              <a:endParaRPr lang="en-US" sz="1400" b="1" i="0" dirty="0">
                <a:solidFill>
                  <a:schemeClr val="tx1"/>
                </a:solidFill>
              </a:endParaRPr>
            </a:p>
          </p:txBody>
        </p:sp>
        <p:pic>
          <p:nvPicPr>
            <p:cNvPr id="17" name="Picture 3" descr="\\10.140.1.244\Webhelp Office\4-Libraries\Icons png\Flags\flag_japa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596" t="17596" r="17596" b="17596"/>
            <a:stretch/>
          </p:blipFill>
          <p:spPr bwMode="auto">
            <a:xfrm>
              <a:off x="4895302" y="80493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18" name="Group 17"/>
          <p:cNvGrpSpPr/>
          <p:nvPr/>
        </p:nvGrpSpPr>
        <p:grpSpPr>
          <a:xfrm>
            <a:off x="-721057" y="2447916"/>
            <a:ext cx="2179243" cy="271906"/>
            <a:chOff x="417185" y="3035983"/>
            <a:chExt cx="2179243" cy="271906"/>
          </a:xfrm>
        </p:grpSpPr>
        <p:sp>
          <p:nvSpPr>
            <p:cNvPr id="19" name="Text Placeholder 45"/>
            <p:cNvSpPr txBox="1">
              <a:spLocks/>
            </p:cNvSpPr>
            <p:nvPr/>
          </p:nvSpPr>
          <p:spPr>
            <a:xfrm>
              <a:off x="417185" y="3035983"/>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UK</a:t>
              </a:r>
              <a:endParaRPr lang="en-US" sz="1400" b="1" i="0" dirty="0">
                <a:solidFill>
                  <a:schemeClr val="tx1"/>
                </a:solidFill>
              </a:endParaRPr>
            </a:p>
          </p:txBody>
        </p:sp>
        <p:pic>
          <p:nvPicPr>
            <p:cNvPr id="20" name="Picture 4" descr="\\10.140.1.244\Webhelp Office\4-Libraries\Icons png\Flags\united kingdom.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561" t="18561" r="18561" b="18561"/>
            <a:stretch/>
          </p:blipFill>
          <p:spPr bwMode="auto">
            <a:xfrm>
              <a:off x="2324522" y="3035983"/>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21" name="Group 20"/>
          <p:cNvGrpSpPr/>
          <p:nvPr/>
        </p:nvGrpSpPr>
        <p:grpSpPr>
          <a:xfrm>
            <a:off x="-729288" y="2789327"/>
            <a:ext cx="2179243" cy="271906"/>
            <a:chOff x="417185" y="4314562"/>
            <a:chExt cx="2179243" cy="271906"/>
          </a:xfrm>
        </p:grpSpPr>
        <p:sp>
          <p:nvSpPr>
            <p:cNvPr id="22" name="Text Placeholder 45"/>
            <p:cNvSpPr txBox="1">
              <a:spLocks/>
            </p:cNvSpPr>
            <p:nvPr/>
          </p:nvSpPr>
          <p:spPr>
            <a:xfrm>
              <a:off x="417185" y="4314562"/>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Spain</a:t>
              </a:r>
              <a:endParaRPr lang="en-US" sz="1400" b="1" i="0" dirty="0">
                <a:solidFill>
                  <a:schemeClr val="tx1"/>
                </a:solidFill>
              </a:endParaRPr>
            </a:p>
          </p:txBody>
        </p:sp>
        <p:pic>
          <p:nvPicPr>
            <p:cNvPr id="23" name="Picture 5" descr="\\10.140.1.244\Webhelp Office\4-Libraries\Icons png\Flags\spain.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736" t="18044" r="28352" b="18044"/>
            <a:stretch/>
          </p:blipFill>
          <p:spPr bwMode="auto">
            <a:xfrm>
              <a:off x="2324522" y="4314562"/>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24" name="Group 23"/>
          <p:cNvGrpSpPr/>
          <p:nvPr/>
        </p:nvGrpSpPr>
        <p:grpSpPr>
          <a:xfrm>
            <a:off x="-732592" y="3109289"/>
            <a:ext cx="2179243" cy="271906"/>
            <a:chOff x="417185" y="3888369"/>
            <a:chExt cx="2179243" cy="271906"/>
          </a:xfrm>
        </p:grpSpPr>
        <p:sp>
          <p:nvSpPr>
            <p:cNvPr id="25" name="Text Placeholder 45"/>
            <p:cNvSpPr txBox="1">
              <a:spLocks/>
            </p:cNvSpPr>
            <p:nvPr/>
          </p:nvSpPr>
          <p:spPr>
            <a:xfrm>
              <a:off x="417185" y="388836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U.S.</a:t>
              </a:r>
              <a:endParaRPr lang="en-US" sz="1400" b="1" i="0" dirty="0">
                <a:solidFill>
                  <a:schemeClr val="tx1"/>
                </a:solidFill>
              </a:endParaRPr>
            </a:p>
          </p:txBody>
        </p:sp>
        <p:pic>
          <p:nvPicPr>
            <p:cNvPr id="26" name="Picture 6" descr="\\10.140.1.244\Webhelp Office\4-Libraries\Icons png\Flags\usa.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8628" t="17592" r="18628" b="19664"/>
            <a:stretch/>
          </p:blipFill>
          <p:spPr bwMode="auto">
            <a:xfrm>
              <a:off x="2324522" y="388836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27" name="Group 26"/>
          <p:cNvGrpSpPr/>
          <p:nvPr/>
        </p:nvGrpSpPr>
        <p:grpSpPr>
          <a:xfrm>
            <a:off x="-733630" y="3433427"/>
            <a:ext cx="2179243" cy="271906"/>
            <a:chOff x="417185" y="5593139"/>
            <a:chExt cx="2179243" cy="271906"/>
          </a:xfrm>
        </p:grpSpPr>
        <p:sp>
          <p:nvSpPr>
            <p:cNvPr id="28" name="Text Placeholder 45"/>
            <p:cNvSpPr txBox="1">
              <a:spLocks/>
            </p:cNvSpPr>
            <p:nvPr/>
          </p:nvSpPr>
          <p:spPr>
            <a:xfrm>
              <a:off x="417185" y="559313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Italy</a:t>
              </a:r>
              <a:endParaRPr lang="en-US" sz="1400" b="1" i="0" dirty="0">
                <a:solidFill>
                  <a:schemeClr val="tx1"/>
                </a:solidFill>
              </a:endParaRPr>
            </a:p>
          </p:txBody>
        </p:sp>
        <p:pic>
          <p:nvPicPr>
            <p:cNvPr id="29" name="Picture 7" descr="\\10.140.1.244\Webhelp Office\4-Libraries\Icons png\Flags\flag_ital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664" t="17664" r="17664" b="17664"/>
            <a:stretch/>
          </p:blipFill>
          <p:spPr bwMode="auto">
            <a:xfrm>
              <a:off x="2324522" y="559313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0" name="Group 29"/>
          <p:cNvGrpSpPr/>
          <p:nvPr/>
        </p:nvGrpSpPr>
        <p:grpSpPr>
          <a:xfrm>
            <a:off x="-733630" y="3741468"/>
            <a:ext cx="2179243" cy="271906"/>
            <a:chOff x="417185" y="2609790"/>
            <a:chExt cx="2179243" cy="271906"/>
          </a:xfrm>
        </p:grpSpPr>
        <p:sp>
          <p:nvSpPr>
            <p:cNvPr id="31" name="Text Placeholder 45"/>
            <p:cNvSpPr txBox="1">
              <a:spLocks/>
            </p:cNvSpPr>
            <p:nvPr/>
          </p:nvSpPr>
          <p:spPr>
            <a:xfrm>
              <a:off x="417185" y="2609790"/>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Germany</a:t>
              </a:r>
              <a:endParaRPr lang="en-US" sz="1400" b="1" i="0" dirty="0">
                <a:solidFill>
                  <a:schemeClr val="tx1"/>
                </a:solidFill>
              </a:endParaRPr>
            </a:p>
          </p:txBody>
        </p:sp>
        <p:pic>
          <p:nvPicPr>
            <p:cNvPr id="32" name="Picture 8" descr="\\10.140.1.244\Webhelp Office\4-Libraries\Icons png\Flags\flag_german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8796" t="18796" r="18796" b="18796"/>
            <a:stretch/>
          </p:blipFill>
          <p:spPr bwMode="auto">
            <a:xfrm>
              <a:off x="2324522" y="2609790"/>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3" name="Group 32"/>
          <p:cNvGrpSpPr/>
          <p:nvPr/>
        </p:nvGrpSpPr>
        <p:grpSpPr>
          <a:xfrm>
            <a:off x="-733631" y="4037040"/>
            <a:ext cx="2179243" cy="271906"/>
            <a:chOff x="417185" y="3462176"/>
            <a:chExt cx="2179243" cy="271906"/>
          </a:xfrm>
        </p:grpSpPr>
        <p:sp>
          <p:nvSpPr>
            <p:cNvPr id="34" name="Text Placeholder 45"/>
            <p:cNvSpPr txBox="1">
              <a:spLocks/>
            </p:cNvSpPr>
            <p:nvPr/>
          </p:nvSpPr>
          <p:spPr>
            <a:xfrm>
              <a:off x="417185" y="3462176"/>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Netherlands</a:t>
              </a:r>
              <a:endParaRPr lang="en-US" sz="1400" b="1" i="0" dirty="0">
                <a:solidFill>
                  <a:schemeClr val="tx1"/>
                </a:solidFill>
              </a:endParaRPr>
            </a:p>
          </p:txBody>
        </p:sp>
        <p:pic>
          <p:nvPicPr>
            <p:cNvPr id="35" name="Picture 9" descr="\\10.140.1.244\Webhelp Office\4-Libraries\Icons png\Flags\netherlands.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7840" t="17840" r="17840" b="17840"/>
            <a:stretch/>
          </p:blipFill>
          <p:spPr bwMode="auto">
            <a:xfrm>
              <a:off x="2324522" y="3462176"/>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6" name="Group 35"/>
          <p:cNvGrpSpPr/>
          <p:nvPr/>
        </p:nvGrpSpPr>
        <p:grpSpPr>
          <a:xfrm>
            <a:off x="-734568" y="4683031"/>
            <a:ext cx="2179243" cy="271906"/>
            <a:chOff x="417185" y="4740755"/>
            <a:chExt cx="2179243" cy="271906"/>
          </a:xfrm>
        </p:grpSpPr>
        <p:sp>
          <p:nvSpPr>
            <p:cNvPr id="37" name="Text Placeholder 45"/>
            <p:cNvSpPr txBox="1">
              <a:spLocks/>
            </p:cNvSpPr>
            <p:nvPr/>
          </p:nvSpPr>
          <p:spPr>
            <a:xfrm>
              <a:off x="417185" y="4740755"/>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France</a:t>
              </a:r>
              <a:endParaRPr lang="en-US" sz="1400" b="1" i="0" dirty="0">
                <a:solidFill>
                  <a:schemeClr val="tx1"/>
                </a:solidFill>
              </a:endParaRPr>
            </a:p>
          </p:txBody>
        </p:sp>
        <p:pic>
          <p:nvPicPr>
            <p:cNvPr id="38" name="Picture 10" descr="\\10.140.1.244\Webhelp Office\4-Libraries\Icons png\Flags\flag_france.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9008" t="19008" r="19008" b="19008"/>
            <a:stretch/>
          </p:blipFill>
          <p:spPr bwMode="auto">
            <a:xfrm>
              <a:off x="2324522" y="4740755"/>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9" name="Group 38"/>
          <p:cNvGrpSpPr/>
          <p:nvPr/>
        </p:nvGrpSpPr>
        <p:grpSpPr>
          <a:xfrm>
            <a:off x="-734153" y="4373552"/>
            <a:ext cx="2179243" cy="271906"/>
            <a:chOff x="364176" y="5750043"/>
            <a:chExt cx="2179243" cy="271906"/>
          </a:xfrm>
        </p:grpSpPr>
        <p:sp>
          <p:nvSpPr>
            <p:cNvPr id="40" name="Text Placeholder 45"/>
            <p:cNvSpPr txBox="1">
              <a:spLocks/>
            </p:cNvSpPr>
            <p:nvPr/>
          </p:nvSpPr>
          <p:spPr>
            <a:xfrm>
              <a:off x="364176" y="5750043"/>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Brazil</a:t>
              </a:r>
              <a:endParaRPr lang="en-US" sz="1400" b="1" i="0" dirty="0">
                <a:solidFill>
                  <a:schemeClr val="tx1"/>
                </a:solidFill>
              </a:endParaRPr>
            </a:p>
          </p:txBody>
        </p:sp>
        <p:pic>
          <p:nvPicPr>
            <p:cNvPr id="41" name="Picture 12" descr="\\10.140.1.244\Webhelp Office\4-Libraries\Icons png\Flags\brazil.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7783" t="17783" r="17783" b="17783"/>
            <a:stretch/>
          </p:blipFill>
          <p:spPr bwMode="auto">
            <a:xfrm>
              <a:off x="2271513" y="5750043"/>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sp>
        <p:nvSpPr>
          <p:cNvPr id="43" name="Text Placeholder 45"/>
          <p:cNvSpPr txBox="1">
            <a:spLocks/>
          </p:cNvSpPr>
          <p:nvPr/>
        </p:nvSpPr>
        <p:spPr>
          <a:xfrm>
            <a:off x="-778389" y="5007877"/>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Russia</a:t>
            </a:r>
            <a:endParaRPr lang="en-US" sz="1400" b="1" i="0" dirty="0">
              <a:solidFill>
                <a:schemeClr val="tx1"/>
              </a:solidFill>
            </a:endParaRPr>
          </a:p>
        </p:txBody>
      </p:sp>
      <p:pic>
        <p:nvPicPr>
          <p:cNvPr id="44" name="Picture 11" descr="\\10.140.1.244\Webhelp Office\4-Libraries\Icons png\Flags\russia.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9122" t="19122" r="19122" b="19122"/>
          <a:stretch/>
        </p:blipFill>
        <p:spPr bwMode="auto">
          <a:xfrm>
            <a:off x="1162587" y="4997962"/>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aphicFrame>
        <p:nvGraphicFramePr>
          <p:cNvPr id="45" name="Chart 44"/>
          <p:cNvGraphicFramePr/>
          <p:nvPr>
            <p:extLst/>
          </p:nvPr>
        </p:nvGraphicFramePr>
        <p:xfrm>
          <a:off x="408115" y="1675237"/>
          <a:ext cx="7563381" cy="4323191"/>
        </p:xfrm>
        <a:graphic>
          <a:graphicData uri="http://schemas.openxmlformats.org/drawingml/2006/chart">
            <c:chart xmlns:c="http://schemas.openxmlformats.org/drawingml/2006/chart" xmlns:r="http://schemas.openxmlformats.org/officeDocument/2006/relationships" r:id="rId13"/>
          </a:graphicData>
        </a:graphic>
      </p:graphicFrame>
      <p:sp>
        <p:nvSpPr>
          <p:cNvPr id="42" name="Rectangle 41"/>
          <p:cNvSpPr/>
          <p:nvPr/>
        </p:nvSpPr>
        <p:spPr>
          <a:xfrm>
            <a:off x="7941574" y="1807255"/>
            <a:ext cx="3408101" cy="468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Across the globe, smartphones have a higher share of mobile transactions than tablets.</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Japan and South Korea see more than 40% of </a:t>
            </a:r>
            <a:r>
              <a:rPr lang="en-US" sz="1400" dirty="0" err="1" smtClean="0">
                <a:solidFill>
                  <a:schemeClr val="tx1"/>
                </a:solidFill>
              </a:rPr>
              <a:t>eCommerce</a:t>
            </a:r>
            <a:r>
              <a:rPr lang="en-US" sz="1400" dirty="0" smtClean="0">
                <a:solidFill>
                  <a:schemeClr val="tx1"/>
                </a:solidFill>
              </a:rPr>
              <a:t> transactions from smartphones.</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Tablets are still a bit bigger than phones in the UK, Germany, France, Netherlands and Russia. But globally smartphone share is much higher than tablet.</a:t>
            </a:r>
          </a:p>
          <a:p>
            <a:pPr marL="228600" indent="-228600">
              <a:lnSpc>
                <a:spcPct val="90000"/>
              </a:lnSpc>
              <a:spcBef>
                <a:spcPts val="1000"/>
              </a:spcBef>
              <a:spcAft>
                <a:spcPts val="1000"/>
              </a:spcAft>
              <a:buClr>
                <a:schemeClr val="accent1"/>
              </a:buClr>
              <a:buFont typeface="Arial" panose="020B0604020202020204" pitchFamily="34" charset="0"/>
              <a:buChar char="•"/>
            </a:pPr>
            <a:endParaRPr lang="en-US" sz="1400" dirty="0" smtClean="0">
              <a:solidFill>
                <a:schemeClr val="tx1"/>
              </a:solidFill>
            </a:endParaRPr>
          </a:p>
        </p:txBody>
      </p:sp>
    </p:spTree>
    <p:extLst>
      <p:ext uri="{BB962C8B-B14F-4D97-AF65-F5344CB8AC3E}">
        <p14:creationId xmlns:p14="http://schemas.microsoft.com/office/powerpoint/2010/main" val="136010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p:cNvGraphicFramePr/>
          <p:nvPr>
            <p:extLst/>
          </p:nvPr>
        </p:nvGraphicFramePr>
        <p:xfrm>
          <a:off x="462160" y="1729277"/>
          <a:ext cx="7480372" cy="4255641"/>
        </p:xfrm>
        <a:graphic>
          <a:graphicData uri="http://schemas.openxmlformats.org/drawingml/2006/chart">
            <c:chart xmlns:c="http://schemas.openxmlformats.org/drawingml/2006/chart" xmlns:r="http://schemas.openxmlformats.org/officeDocument/2006/relationships" r:id="rId2"/>
          </a:graphicData>
        </a:graphic>
      </p:graphicFrame>
      <p:sp>
        <p:nvSpPr>
          <p:cNvPr id="28" name="Title 1"/>
          <p:cNvSpPr txBox="1">
            <a:spLocks/>
          </p:cNvSpPr>
          <p:nvPr/>
        </p:nvSpPr>
        <p:spPr>
          <a:xfrm>
            <a:off x="1566438" y="68532"/>
            <a:ext cx="10613231" cy="95857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US" sz="2400" dirty="0" smtClean="0"/>
              <a:t>Android smartphone is bigger than iPhone in many countries</a:t>
            </a:r>
            <a:endParaRPr lang="en-US" sz="2400" dirty="0"/>
          </a:p>
        </p:txBody>
      </p:sp>
      <p:sp>
        <p:nvSpPr>
          <p:cNvPr id="29" name="Oval 28"/>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95" name="Title 3"/>
          <p:cNvSpPr txBox="1">
            <a:spLocks/>
          </p:cNvSpPr>
          <p:nvPr/>
        </p:nvSpPr>
        <p:spPr>
          <a:xfrm>
            <a:off x="577273" y="1248233"/>
            <a:ext cx="7481453"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smtClean="0">
                <a:solidFill>
                  <a:schemeClr val="accent2"/>
                </a:solidFill>
              </a:rPr>
              <a:t>Android Smartphone and iPhone </a:t>
            </a:r>
            <a:r>
              <a:rPr lang="en-US" sz="1600" b="1" dirty="0">
                <a:solidFill>
                  <a:schemeClr val="accent2"/>
                </a:solidFill>
              </a:rPr>
              <a:t>Share of </a:t>
            </a:r>
            <a:r>
              <a:rPr lang="en-US" sz="1600" b="1" dirty="0" smtClean="0">
                <a:solidFill>
                  <a:schemeClr val="accent2"/>
                </a:solidFill>
              </a:rPr>
              <a:t>Retail </a:t>
            </a:r>
            <a:r>
              <a:rPr lang="en-US" sz="1600" b="1" dirty="0" err="1">
                <a:solidFill>
                  <a:schemeClr val="accent2"/>
                </a:solidFill>
              </a:rPr>
              <a:t>eCommerce</a:t>
            </a:r>
            <a:r>
              <a:rPr lang="en-US" sz="1600" b="1" dirty="0">
                <a:solidFill>
                  <a:schemeClr val="accent2"/>
                </a:solidFill>
              </a:rPr>
              <a:t> </a:t>
            </a:r>
            <a:r>
              <a:rPr lang="en-US" sz="1600" b="1" dirty="0" smtClean="0">
                <a:solidFill>
                  <a:schemeClr val="accent2"/>
                </a:solidFill>
              </a:rPr>
              <a:t>Transactions</a:t>
            </a:r>
            <a:endParaRPr lang="en-US" sz="1600" b="1" dirty="0">
              <a:solidFill>
                <a:schemeClr val="accent2"/>
              </a:solidFill>
            </a:endParaRPr>
          </a:p>
        </p:txBody>
      </p:sp>
      <p:grpSp>
        <p:nvGrpSpPr>
          <p:cNvPr id="7" name="Group 6"/>
          <p:cNvGrpSpPr/>
          <p:nvPr/>
        </p:nvGrpSpPr>
        <p:grpSpPr>
          <a:xfrm>
            <a:off x="-693276" y="1834166"/>
            <a:ext cx="2179243" cy="271906"/>
            <a:chOff x="-298746" y="1887767"/>
            <a:chExt cx="2179243" cy="271906"/>
          </a:xfrm>
        </p:grpSpPr>
        <p:sp>
          <p:nvSpPr>
            <p:cNvPr id="8" name="Text Placeholder 45"/>
            <p:cNvSpPr txBox="1">
              <a:spLocks/>
            </p:cNvSpPr>
            <p:nvPr/>
          </p:nvSpPr>
          <p:spPr>
            <a:xfrm>
              <a:off x="-298746" y="1887767"/>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rgbClr val="CE0037"/>
                  </a:solidFill>
                </a:rPr>
                <a:t>South Korea</a:t>
              </a:r>
              <a:endParaRPr lang="en-US" sz="1400" b="1" i="0" dirty="0">
                <a:solidFill>
                  <a:srgbClr val="CE0037"/>
                </a:solidFill>
              </a:endParaRPr>
            </a:p>
          </p:txBody>
        </p:sp>
        <p:pic>
          <p:nvPicPr>
            <p:cNvPr id="9" name="Picture 2" descr="\\10.140.1.244\Webhelp Office\4-Libraries\Icons png\Flags\south kore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4" t="18544" r="18544" b="18544"/>
            <a:stretch/>
          </p:blipFill>
          <p:spPr bwMode="auto">
            <a:xfrm>
              <a:off x="1608591" y="1887767"/>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10" name="Group 9"/>
          <p:cNvGrpSpPr/>
          <p:nvPr/>
        </p:nvGrpSpPr>
        <p:grpSpPr>
          <a:xfrm>
            <a:off x="-693276" y="2120788"/>
            <a:ext cx="2179243" cy="271906"/>
            <a:chOff x="2987965" y="804939"/>
            <a:chExt cx="2179243" cy="271906"/>
          </a:xfrm>
        </p:grpSpPr>
        <p:sp>
          <p:nvSpPr>
            <p:cNvPr id="11" name="Text Placeholder 45"/>
            <p:cNvSpPr txBox="1">
              <a:spLocks/>
            </p:cNvSpPr>
            <p:nvPr/>
          </p:nvSpPr>
          <p:spPr>
            <a:xfrm>
              <a:off x="2987965" y="80493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rgbClr val="60605B"/>
                  </a:solidFill>
                </a:rPr>
                <a:t>Japan</a:t>
              </a:r>
              <a:endParaRPr lang="en-US" sz="1400" b="1" i="0" dirty="0">
                <a:solidFill>
                  <a:srgbClr val="60605B"/>
                </a:solidFill>
              </a:endParaRPr>
            </a:p>
          </p:txBody>
        </p:sp>
        <p:pic>
          <p:nvPicPr>
            <p:cNvPr id="12" name="Picture 3" descr="\\10.140.1.244\Webhelp Office\4-Libraries\Icons png\Flags\flag_jap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596" t="17596" r="17596" b="17596"/>
            <a:stretch/>
          </p:blipFill>
          <p:spPr bwMode="auto">
            <a:xfrm>
              <a:off x="4895302" y="80493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13" name="Group 12"/>
          <p:cNvGrpSpPr/>
          <p:nvPr/>
        </p:nvGrpSpPr>
        <p:grpSpPr>
          <a:xfrm>
            <a:off x="-706787" y="4051000"/>
            <a:ext cx="2179243" cy="271906"/>
            <a:chOff x="417185" y="3035983"/>
            <a:chExt cx="2179243" cy="271906"/>
          </a:xfrm>
        </p:grpSpPr>
        <p:sp>
          <p:nvSpPr>
            <p:cNvPr id="14" name="Text Placeholder 45"/>
            <p:cNvSpPr txBox="1">
              <a:spLocks/>
            </p:cNvSpPr>
            <p:nvPr/>
          </p:nvSpPr>
          <p:spPr>
            <a:xfrm>
              <a:off x="417185" y="3035983"/>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UK</a:t>
              </a:r>
              <a:endParaRPr lang="en-US" sz="1400" b="1" i="0" dirty="0">
                <a:solidFill>
                  <a:schemeClr val="tx1"/>
                </a:solidFill>
              </a:endParaRPr>
            </a:p>
          </p:txBody>
        </p:sp>
        <p:pic>
          <p:nvPicPr>
            <p:cNvPr id="15" name="Picture 4" descr="\\10.140.1.244\Webhelp Office\4-Libraries\Icons png\Flags\united kingdom.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561" t="18561" r="18561" b="18561"/>
            <a:stretch/>
          </p:blipFill>
          <p:spPr bwMode="auto">
            <a:xfrm>
              <a:off x="2324522" y="3035983"/>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16" name="Group 15"/>
          <p:cNvGrpSpPr/>
          <p:nvPr/>
        </p:nvGrpSpPr>
        <p:grpSpPr>
          <a:xfrm>
            <a:off x="-706787" y="2446823"/>
            <a:ext cx="2179243" cy="271906"/>
            <a:chOff x="417185" y="4314562"/>
            <a:chExt cx="2179243" cy="271906"/>
          </a:xfrm>
        </p:grpSpPr>
        <p:sp>
          <p:nvSpPr>
            <p:cNvPr id="17" name="Text Placeholder 45"/>
            <p:cNvSpPr txBox="1">
              <a:spLocks/>
            </p:cNvSpPr>
            <p:nvPr/>
          </p:nvSpPr>
          <p:spPr>
            <a:xfrm>
              <a:off x="417185" y="4314562"/>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rgbClr val="CE0037"/>
                  </a:solidFill>
                </a:rPr>
                <a:t>Spain</a:t>
              </a:r>
              <a:endParaRPr lang="en-US" sz="1400" b="1" i="0" dirty="0">
                <a:solidFill>
                  <a:srgbClr val="CE0037"/>
                </a:solidFill>
              </a:endParaRPr>
            </a:p>
          </p:txBody>
        </p:sp>
        <p:pic>
          <p:nvPicPr>
            <p:cNvPr id="18" name="Picture 5" descr="\\10.140.1.244\Webhelp Office\4-Libraries\Icons png\Flags\spai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36" t="18044" r="28352" b="18044"/>
            <a:stretch/>
          </p:blipFill>
          <p:spPr bwMode="auto">
            <a:xfrm>
              <a:off x="2324522" y="4314562"/>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19" name="Group 18"/>
          <p:cNvGrpSpPr/>
          <p:nvPr/>
        </p:nvGrpSpPr>
        <p:grpSpPr>
          <a:xfrm>
            <a:off x="-719879" y="4393282"/>
            <a:ext cx="2179243" cy="271906"/>
            <a:chOff x="417185" y="3888369"/>
            <a:chExt cx="2179243" cy="271906"/>
          </a:xfrm>
        </p:grpSpPr>
        <p:sp>
          <p:nvSpPr>
            <p:cNvPr id="20" name="Text Placeholder 45"/>
            <p:cNvSpPr txBox="1">
              <a:spLocks/>
            </p:cNvSpPr>
            <p:nvPr/>
          </p:nvSpPr>
          <p:spPr>
            <a:xfrm>
              <a:off x="417185" y="388836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U.S.</a:t>
              </a:r>
              <a:endParaRPr lang="en-US" sz="1400" b="1" i="0" dirty="0">
                <a:solidFill>
                  <a:schemeClr val="tx1"/>
                </a:solidFill>
              </a:endParaRPr>
            </a:p>
          </p:txBody>
        </p:sp>
        <p:pic>
          <p:nvPicPr>
            <p:cNvPr id="21" name="Picture 6" descr="\\10.140.1.244\Webhelp Office\4-Libraries\Icons png\Flags\usa.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628" t="17592" r="18628" b="19664"/>
            <a:stretch/>
          </p:blipFill>
          <p:spPr bwMode="auto">
            <a:xfrm>
              <a:off x="2324522" y="388836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22" name="Group 21"/>
          <p:cNvGrpSpPr/>
          <p:nvPr/>
        </p:nvGrpSpPr>
        <p:grpSpPr>
          <a:xfrm>
            <a:off x="-708575" y="2756490"/>
            <a:ext cx="2179243" cy="271906"/>
            <a:chOff x="417185" y="5593139"/>
            <a:chExt cx="2179243" cy="271906"/>
          </a:xfrm>
        </p:grpSpPr>
        <p:sp>
          <p:nvSpPr>
            <p:cNvPr id="23" name="Text Placeholder 45"/>
            <p:cNvSpPr txBox="1">
              <a:spLocks/>
            </p:cNvSpPr>
            <p:nvPr/>
          </p:nvSpPr>
          <p:spPr>
            <a:xfrm>
              <a:off x="417185" y="559313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rgbClr val="CE0037"/>
                  </a:solidFill>
                </a:rPr>
                <a:t>Italy</a:t>
              </a:r>
              <a:endParaRPr lang="en-US" sz="1400" b="1" i="0" dirty="0">
                <a:solidFill>
                  <a:srgbClr val="CE0037"/>
                </a:solidFill>
              </a:endParaRPr>
            </a:p>
          </p:txBody>
        </p:sp>
        <p:pic>
          <p:nvPicPr>
            <p:cNvPr id="24" name="Picture 7" descr="\\10.140.1.244\Webhelp Office\4-Libraries\Icons png\Flags\flag_ital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664" t="17664" r="17664" b="17664"/>
            <a:stretch/>
          </p:blipFill>
          <p:spPr bwMode="auto">
            <a:xfrm>
              <a:off x="2324522" y="559313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25" name="Group 24"/>
          <p:cNvGrpSpPr/>
          <p:nvPr/>
        </p:nvGrpSpPr>
        <p:grpSpPr>
          <a:xfrm>
            <a:off x="-706786" y="3075024"/>
            <a:ext cx="2179243" cy="271906"/>
            <a:chOff x="417185" y="2609790"/>
            <a:chExt cx="2179243" cy="271906"/>
          </a:xfrm>
        </p:grpSpPr>
        <p:sp>
          <p:nvSpPr>
            <p:cNvPr id="26" name="Text Placeholder 45"/>
            <p:cNvSpPr txBox="1">
              <a:spLocks/>
            </p:cNvSpPr>
            <p:nvPr/>
          </p:nvSpPr>
          <p:spPr>
            <a:xfrm>
              <a:off x="417185" y="2609790"/>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rgbClr val="CE0037"/>
                  </a:solidFill>
                </a:rPr>
                <a:t>Germany</a:t>
              </a:r>
              <a:endParaRPr lang="en-US" sz="1400" b="1" i="0" dirty="0">
                <a:solidFill>
                  <a:srgbClr val="CE0037"/>
                </a:solidFill>
              </a:endParaRPr>
            </a:p>
          </p:txBody>
        </p:sp>
        <p:pic>
          <p:nvPicPr>
            <p:cNvPr id="27" name="Picture 8" descr="\\10.140.1.244\Webhelp Office\4-Libraries\Icons png\Flags\flag_german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796" t="18796" r="18796" b="18796"/>
            <a:stretch/>
          </p:blipFill>
          <p:spPr bwMode="auto">
            <a:xfrm>
              <a:off x="2324522" y="2609790"/>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1" name="Group 30"/>
          <p:cNvGrpSpPr/>
          <p:nvPr/>
        </p:nvGrpSpPr>
        <p:grpSpPr>
          <a:xfrm>
            <a:off x="-708575" y="3730773"/>
            <a:ext cx="2179243" cy="271906"/>
            <a:chOff x="417185" y="3462176"/>
            <a:chExt cx="2179243" cy="271906"/>
          </a:xfrm>
        </p:grpSpPr>
        <p:sp>
          <p:nvSpPr>
            <p:cNvPr id="32" name="Text Placeholder 45"/>
            <p:cNvSpPr txBox="1">
              <a:spLocks/>
            </p:cNvSpPr>
            <p:nvPr/>
          </p:nvSpPr>
          <p:spPr>
            <a:xfrm>
              <a:off x="417185" y="3462176"/>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rgbClr val="CE0037"/>
                  </a:solidFill>
                </a:rPr>
                <a:t>Netherlands</a:t>
              </a:r>
              <a:endParaRPr lang="en-US" sz="1400" b="1" i="0" dirty="0">
                <a:solidFill>
                  <a:srgbClr val="CE0037"/>
                </a:solidFill>
              </a:endParaRPr>
            </a:p>
          </p:txBody>
        </p:sp>
        <p:pic>
          <p:nvPicPr>
            <p:cNvPr id="33" name="Picture 9" descr="\\10.140.1.244\Webhelp Office\4-Libraries\Icons png\Flags\netherlands.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840" t="17840" r="17840" b="17840"/>
            <a:stretch/>
          </p:blipFill>
          <p:spPr bwMode="auto">
            <a:xfrm>
              <a:off x="2324522" y="3462176"/>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4" name="Group 33"/>
          <p:cNvGrpSpPr/>
          <p:nvPr/>
        </p:nvGrpSpPr>
        <p:grpSpPr>
          <a:xfrm>
            <a:off x="-722086" y="5028286"/>
            <a:ext cx="2179243" cy="271906"/>
            <a:chOff x="417185" y="4740755"/>
            <a:chExt cx="2179243" cy="271906"/>
          </a:xfrm>
        </p:grpSpPr>
        <p:sp>
          <p:nvSpPr>
            <p:cNvPr id="35" name="Text Placeholder 45"/>
            <p:cNvSpPr txBox="1">
              <a:spLocks/>
            </p:cNvSpPr>
            <p:nvPr/>
          </p:nvSpPr>
          <p:spPr>
            <a:xfrm>
              <a:off x="417185" y="4740755"/>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France</a:t>
              </a:r>
              <a:endParaRPr lang="en-US" sz="1400" b="1" i="0" dirty="0">
                <a:solidFill>
                  <a:schemeClr val="tx1"/>
                </a:solidFill>
              </a:endParaRPr>
            </a:p>
          </p:txBody>
        </p:sp>
        <p:pic>
          <p:nvPicPr>
            <p:cNvPr id="36" name="Picture 10" descr="\\10.140.1.244\Webhelp Office\4-Libraries\Icons png\Flags\flag_france.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008" t="19008" r="19008" b="19008"/>
            <a:stretch/>
          </p:blipFill>
          <p:spPr bwMode="auto">
            <a:xfrm>
              <a:off x="2324522" y="4740755"/>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37" name="Group 36"/>
          <p:cNvGrpSpPr/>
          <p:nvPr/>
        </p:nvGrpSpPr>
        <p:grpSpPr>
          <a:xfrm>
            <a:off x="-706787" y="3405461"/>
            <a:ext cx="2179243" cy="271906"/>
            <a:chOff x="417185" y="5485000"/>
            <a:chExt cx="2179243" cy="271906"/>
          </a:xfrm>
        </p:grpSpPr>
        <p:sp>
          <p:nvSpPr>
            <p:cNvPr id="38" name="Text Placeholder 45"/>
            <p:cNvSpPr txBox="1">
              <a:spLocks/>
            </p:cNvSpPr>
            <p:nvPr/>
          </p:nvSpPr>
          <p:spPr>
            <a:xfrm>
              <a:off x="417185" y="5485000"/>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rgbClr val="CE0037"/>
                  </a:solidFill>
                </a:rPr>
                <a:t>Brazil</a:t>
              </a:r>
              <a:endParaRPr lang="en-US" sz="1400" b="1" i="0" dirty="0">
                <a:solidFill>
                  <a:srgbClr val="CE0037"/>
                </a:solidFill>
              </a:endParaRPr>
            </a:p>
          </p:txBody>
        </p:sp>
        <p:pic>
          <p:nvPicPr>
            <p:cNvPr id="39" name="Picture 12" descr="\\10.140.1.244\Webhelp Office\4-Libraries\Icons png\Flags\brazil.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783" t="17783" r="17783" b="17783"/>
            <a:stretch/>
          </p:blipFill>
          <p:spPr bwMode="auto">
            <a:xfrm>
              <a:off x="2324522" y="5485000"/>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sp>
        <p:nvSpPr>
          <p:cNvPr id="41" name="Text Placeholder 45"/>
          <p:cNvSpPr txBox="1">
            <a:spLocks/>
          </p:cNvSpPr>
          <p:nvPr/>
        </p:nvSpPr>
        <p:spPr>
          <a:xfrm>
            <a:off x="-718165" y="4692153"/>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rgbClr val="CE0037"/>
                </a:solidFill>
              </a:rPr>
              <a:t>Russia</a:t>
            </a:r>
            <a:endParaRPr lang="en-US" sz="1400" b="1" i="0" dirty="0">
              <a:solidFill>
                <a:srgbClr val="CE0037"/>
              </a:solidFill>
            </a:endParaRPr>
          </a:p>
        </p:txBody>
      </p:sp>
      <p:pic>
        <p:nvPicPr>
          <p:cNvPr id="42" name="Picture 11" descr="\\10.140.1.244\Webhelp Office\4-Libraries\Icons png\Flags\russia.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9122" t="19122" r="19122" b="19122"/>
          <a:stretch/>
        </p:blipFill>
        <p:spPr bwMode="auto">
          <a:xfrm>
            <a:off x="1189172" y="4706698"/>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sp>
        <p:nvSpPr>
          <p:cNvPr id="40" name="Rectangle 39"/>
          <p:cNvSpPr/>
          <p:nvPr/>
        </p:nvSpPr>
        <p:spPr>
          <a:xfrm>
            <a:off x="7994307" y="1987316"/>
            <a:ext cx="3447196" cy="468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Android delivers a significant share of smartphone transactions across the globe, greater than iPhone in most countries.</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Share of transactions from iPhone is significantly higher than Android only in the U.S., UK </a:t>
            </a:r>
            <a:r>
              <a:rPr lang="en-US" sz="1400" dirty="0">
                <a:solidFill>
                  <a:schemeClr val="tx1"/>
                </a:solidFill>
              </a:rPr>
              <a:t>and Japan</a:t>
            </a:r>
            <a:r>
              <a:rPr lang="en-US" sz="1400" dirty="0" smtClean="0">
                <a:solidFill>
                  <a:schemeClr val="tx1"/>
                </a:solidFill>
              </a:rPr>
              <a:t>.</a:t>
            </a:r>
            <a:endParaRPr lang="en-US" sz="1400" dirty="0">
              <a:solidFill>
                <a:schemeClr val="tx1"/>
              </a:solidFill>
            </a:endParaRPr>
          </a:p>
        </p:txBody>
      </p:sp>
      <p:pic>
        <p:nvPicPr>
          <p:cNvPr id="2" name="Picture 1"/>
          <p:cNvPicPr>
            <a:picLocks noChangeAspect="1"/>
          </p:cNvPicPr>
          <p:nvPr/>
        </p:nvPicPr>
        <p:blipFill>
          <a:blip r:embed="rId14"/>
          <a:stretch>
            <a:fillRect/>
          </a:stretch>
        </p:blipFill>
        <p:spPr>
          <a:xfrm>
            <a:off x="6972301" y="1813983"/>
            <a:ext cx="185353" cy="221344"/>
          </a:xfrm>
          <a:prstGeom prst="rect">
            <a:avLst/>
          </a:prstGeom>
        </p:spPr>
      </p:pic>
      <p:pic>
        <p:nvPicPr>
          <p:cNvPr id="46" name="Picture 45"/>
          <p:cNvPicPr>
            <a:picLocks noChangeAspect="1"/>
          </p:cNvPicPr>
          <p:nvPr/>
        </p:nvPicPr>
        <p:blipFill>
          <a:blip r:embed="rId14"/>
          <a:stretch>
            <a:fillRect/>
          </a:stretch>
        </p:blipFill>
        <p:spPr>
          <a:xfrm>
            <a:off x="4423573" y="5729660"/>
            <a:ext cx="185353" cy="221344"/>
          </a:xfrm>
          <a:prstGeom prst="rect">
            <a:avLst/>
          </a:prstGeom>
        </p:spPr>
      </p:pic>
      <p:pic>
        <p:nvPicPr>
          <p:cNvPr id="47" name="Picture 46"/>
          <p:cNvPicPr>
            <a:picLocks noChangeAspect="1"/>
          </p:cNvPicPr>
          <p:nvPr/>
        </p:nvPicPr>
        <p:blipFill>
          <a:blip r:embed="rId14"/>
          <a:stretch>
            <a:fillRect/>
          </a:stretch>
        </p:blipFill>
        <p:spPr>
          <a:xfrm>
            <a:off x="3351289" y="2450493"/>
            <a:ext cx="185353" cy="221344"/>
          </a:xfrm>
          <a:prstGeom prst="rect">
            <a:avLst/>
          </a:prstGeom>
        </p:spPr>
      </p:pic>
      <p:pic>
        <p:nvPicPr>
          <p:cNvPr id="48" name="Picture 47"/>
          <p:cNvPicPr>
            <a:picLocks noChangeAspect="1"/>
          </p:cNvPicPr>
          <p:nvPr/>
        </p:nvPicPr>
        <p:blipFill>
          <a:blip r:embed="rId14"/>
          <a:stretch>
            <a:fillRect/>
          </a:stretch>
        </p:blipFill>
        <p:spPr>
          <a:xfrm>
            <a:off x="2919489" y="2767993"/>
            <a:ext cx="185353" cy="221344"/>
          </a:xfrm>
          <a:prstGeom prst="rect">
            <a:avLst/>
          </a:prstGeom>
        </p:spPr>
      </p:pic>
      <p:pic>
        <p:nvPicPr>
          <p:cNvPr id="49" name="Picture 48"/>
          <p:cNvPicPr>
            <a:picLocks noChangeAspect="1"/>
          </p:cNvPicPr>
          <p:nvPr/>
        </p:nvPicPr>
        <p:blipFill>
          <a:blip r:embed="rId14"/>
          <a:stretch>
            <a:fillRect/>
          </a:stretch>
        </p:blipFill>
        <p:spPr>
          <a:xfrm>
            <a:off x="2809422" y="3083377"/>
            <a:ext cx="185353" cy="221344"/>
          </a:xfrm>
          <a:prstGeom prst="rect">
            <a:avLst/>
          </a:prstGeom>
        </p:spPr>
      </p:pic>
      <p:pic>
        <p:nvPicPr>
          <p:cNvPr id="50" name="Picture 49"/>
          <p:cNvPicPr>
            <a:picLocks noChangeAspect="1"/>
          </p:cNvPicPr>
          <p:nvPr/>
        </p:nvPicPr>
        <p:blipFill>
          <a:blip r:embed="rId14"/>
          <a:stretch>
            <a:fillRect/>
          </a:stretch>
        </p:blipFill>
        <p:spPr>
          <a:xfrm>
            <a:off x="2631622" y="3405109"/>
            <a:ext cx="185353" cy="221344"/>
          </a:xfrm>
          <a:prstGeom prst="rect">
            <a:avLst/>
          </a:prstGeom>
        </p:spPr>
      </p:pic>
      <p:pic>
        <p:nvPicPr>
          <p:cNvPr id="51" name="Picture 50"/>
          <p:cNvPicPr>
            <a:picLocks noChangeAspect="1"/>
          </p:cNvPicPr>
          <p:nvPr/>
        </p:nvPicPr>
        <p:blipFill>
          <a:blip r:embed="rId14"/>
          <a:stretch>
            <a:fillRect/>
          </a:stretch>
        </p:blipFill>
        <p:spPr>
          <a:xfrm>
            <a:off x="2591406" y="3716260"/>
            <a:ext cx="185353" cy="221344"/>
          </a:xfrm>
          <a:prstGeom prst="rect">
            <a:avLst/>
          </a:prstGeom>
        </p:spPr>
      </p:pic>
      <p:pic>
        <p:nvPicPr>
          <p:cNvPr id="55" name="Picture 54"/>
          <p:cNvPicPr>
            <a:picLocks noChangeAspect="1"/>
          </p:cNvPicPr>
          <p:nvPr/>
        </p:nvPicPr>
        <p:blipFill>
          <a:blip r:embed="rId14"/>
          <a:stretch>
            <a:fillRect/>
          </a:stretch>
        </p:blipFill>
        <p:spPr>
          <a:xfrm>
            <a:off x="2280256" y="4675110"/>
            <a:ext cx="185353" cy="221344"/>
          </a:xfrm>
          <a:prstGeom prst="rect">
            <a:avLst/>
          </a:prstGeom>
        </p:spPr>
      </p:pic>
      <p:sp>
        <p:nvSpPr>
          <p:cNvPr id="3" name="TextBox 2"/>
          <p:cNvSpPr txBox="1"/>
          <p:nvPr/>
        </p:nvSpPr>
        <p:spPr>
          <a:xfrm>
            <a:off x="4545626" y="5709558"/>
            <a:ext cx="3032876" cy="276999"/>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200" dirty="0" smtClean="0">
                <a:solidFill>
                  <a:srgbClr val="60605B"/>
                </a:solidFill>
                <a:latin typeface="Arial" panose="020B0604020202020204" pitchFamily="34" charset="0"/>
                <a:cs typeface="Arial" panose="020B0604020202020204" pitchFamily="34" charset="0"/>
              </a:rPr>
              <a:t>Countries where Android is majority share</a:t>
            </a:r>
          </a:p>
        </p:txBody>
      </p:sp>
    </p:spTree>
    <p:extLst>
      <p:ext uri="{BB962C8B-B14F-4D97-AF65-F5344CB8AC3E}">
        <p14:creationId xmlns:p14="http://schemas.microsoft.com/office/powerpoint/2010/main" val="34531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p:cNvSpPr txBox="1">
            <a:spLocks/>
          </p:cNvSpPr>
          <p:nvPr/>
        </p:nvSpPr>
        <p:spPr>
          <a:xfrm>
            <a:off x="1578769" y="80861"/>
            <a:ext cx="10613231" cy="95857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US" sz="2400" dirty="0" smtClean="0"/>
              <a:t>UK leads the West in conversion rates, but still behind Asia</a:t>
            </a:r>
            <a:endParaRPr lang="en-GB" sz="2400" dirty="0"/>
          </a:p>
        </p:txBody>
      </p:sp>
      <p:sp>
        <p:nvSpPr>
          <p:cNvPr id="29" name="Oval 28"/>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Freeform 29"/>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102" name="Title 3"/>
          <p:cNvSpPr txBox="1">
            <a:spLocks/>
          </p:cNvSpPr>
          <p:nvPr/>
        </p:nvSpPr>
        <p:spPr>
          <a:xfrm>
            <a:off x="561975" y="1289176"/>
            <a:ext cx="7022586"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smtClean="0">
                <a:solidFill>
                  <a:schemeClr val="accent2"/>
                </a:solidFill>
              </a:rPr>
              <a:t>Retail Mobile </a:t>
            </a:r>
            <a:r>
              <a:rPr lang="en-US" sz="1600" b="1" dirty="0">
                <a:solidFill>
                  <a:schemeClr val="accent2"/>
                </a:solidFill>
              </a:rPr>
              <a:t>Conversion Rates </a:t>
            </a:r>
            <a:r>
              <a:rPr lang="en-US" sz="1600" b="1" dirty="0" smtClean="0">
                <a:solidFill>
                  <a:schemeClr val="accent2"/>
                </a:solidFill>
              </a:rPr>
              <a:t>Compared </a:t>
            </a:r>
            <a:r>
              <a:rPr lang="en-US" sz="1600" b="1" dirty="0">
                <a:solidFill>
                  <a:schemeClr val="accent2"/>
                </a:solidFill>
              </a:rPr>
              <a:t>to the </a:t>
            </a:r>
            <a:r>
              <a:rPr lang="en-US" sz="1600" b="1" dirty="0" smtClean="0">
                <a:solidFill>
                  <a:schemeClr val="accent2"/>
                </a:solidFill>
              </a:rPr>
              <a:t>U.S.</a:t>
            </a:r>
          </a:p>
          <a:p>
            <a:pPr algn="ctr"/>
            <a:r>
              <a:rPr lang="en-US" sz="1200" b="1" dirty="0" smtClean="0">
                <a:solidFill>
                  <a:schemeClr val="accent2"/>
                </a:solidFill>
              </a:rPr>
              <a:t>(</a:t>
            </a:r>
            <a:r>
              <a:rPr lang="en-US" sz="1200" b="1" dirty="0">
                <a:solidFill>
                  <a:schemeClr val="accent2"/>
                </a:solidFill>
              </a:rPr>
              <a:t>Benchmarked at 100) </a:t>
            </a:r>
          </a:p>
        </p:txBody>
      </p:sp>
      <p:grpSp>
        <p:nvGrpSpPr>
          <p:cNvPr id="47" name="Group 46"/>
          <p:cNvGrpSpPr/>
          <p:nvPr/>
        </p:nvGrpSpPr>
        <p:grpSpPr>
          <a:xfrm>
            <a:off x="-666254" y="2374782"/>
            <a:ext cx="2179243" cy="271906"/>
            <a:chOff x="-298746" y="1852598"/>
            <a:chExt cx="2179243" cy="271906"/>
          </a:xfrm>
        </p:grpSpPr>
        <p:sp>
          <p:nvSpPr>
            <p:cNvPr id="48" name="Text Placeholder 45"/>
            <p:cNvSpPr txBox="1">
              <a:spLocks/>
            </p:cNvSpPr>
            <p:nvPr/>
          </p:nvSpPr>
          <p:spPr>
            <a:xfrm>
              <a:off x="-298746" y="1887767"/>
              <a:ext cx="1847501" cy="166337"/>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South Korea</a:t>
              </a:r>
              <a:endParaRPr lang="en-US" sz="1400" b="1" i="0" dirty="0">
                <a:solidFill>
                  <a:schemeClr val="tx1"/>
                </a:solidFill>
              </a:endParaRPr>
            </a:p>
          </p:txBody>
        </p:sp>
        <p:pic>
          <p:nvPicPr>
            <p:cNvPr id="49" name="Picture 2" descr="\\10.140.1.244\Webhelp Office\4-Libraries\Icons png\Flags\south korea.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44" t="18544" r="18544" b="18544"/>
            <a:stretch/>
          </p:blipFill>
          <p:spPr bwMode="auto">
            <a:xfrm>
              <a:off x="1608591" y="1852598"/>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50" name="Group 49"/>
          <p:cNvGrpSpPr/>
          <p:nvPr/>
        </p:nvGrpSpPr>
        <p:grpSpPr>
          <a:xfrm>
            <a:off x="-666254" y="2075113"/>
            <a:ext cx="2179243" cy="271906"/>
            <a:chOff x="2987965" y="804939"/>
            <a:chExt cx="2179243" cy="271906"/>
          </a:xfrm>
        </p:grpSpPr>
        <p:sp>
          <p:nvSpPr>
            <p:cNvPr id="51" name="Text Placeholder 45"/>
            <p:cNvSpPr txBox="1">
              <a:spLocks/>
            </p:cNvSpPr>
            <p:nvPr/>
          </p:nvSpPr>
          <p:spPr>
            <a:xfrm>
              <a:off x="2987965" y="80493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Japan</a:t>
              </a:r>
              <a:endParaRPr lang="en-US" sz="1400" b="1" i="0" dirty="0">
                <a:solidFill>
                  <a:schemeClr val="tx1"/>
                </a:solidFill>
              </a:endParaRPr>
            </a:p>
          </p:txBody>
        </p:sp>
        <p:pic>
          <p:nvPicPr>
            <p:cNvPr id="52" name="Picture 3" descr="\\10.140.1.244\Webhelp Office\4-Libraries\Icons png\Flags\flag_japan.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596" t="17596" r="17596" b="17596"/>
            <a:stretch/>
          </p:blipFill>
          <p:spPr bwMode="auto">
            <a:xfrm>
              <a:off x="4895302" y="80493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53" name="Group 52"/>
          <p:cNvGrpSpPr/>
          <p:nvPr/>
        </p:nvGrpSpPr>
        <p:grpSpPr>
          <a:xfrm>
            <a:off x="-666254" y="2977567"/>
            <a:ext cx="2179243" cy="271906"/>
            <a:chOff x="417185" y="3035983"/>
            <a:chExt cx="2179243" cy="271906"/>
          </a:xfrm>
        </p:grpSpPr>
        <p:sp>
          <p:nvSpPr>
            <p:cNvPr id="54" name="Text Placeholder 45"/>
            <p:cNvSpPr txBox="1">
              <a:spLocks/>
            </p:cNvSpPr>
            <p:nvPr/>
          </p:nvSpPr>
          <p:spPr>
            <a:xfrm>
              <a:off x="417185" y="3035983"/>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UK</a:t>
              </a:r>
              <a:endParaRPr lang="en-US" sz="1400" b="1" i="0" dirty="0">
                <a:solidFill>
                  <a:schemeClr val="tx1"/>
                </a:solidFill>
              </a:endParaRPr>
            </a:p>
          </p:txBody>
        </p:sp>
        <p:pic>
          <p:nvPicPr>
            <p:cNvPr id="55" name="Picture 4" descr="\\10.140.1.244\Webhelp Office\4-Libraries\Icons png\Flags\united kingdom.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561" t="18561" r="18561" b="18561"/>
            <a:stretch/>
          </p:blipFill>
          <p:spPr bwMode="auto">
            <a:xfrm>
              <a:off x="2324522" y="3035983"/>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56" name="Group 55"/>
          <p:cNvGrpSpPr/>
          <p:nvPr/>
        </p:nvGrpSpPr>
        <p:grpSpPr>
          <a:xfrm>
            <a:off x="-681552" y="4810284"/>
            <a:ext cx="2179243" cy="285416"/>
            <a:chOff x="417185" y="4301052"/>
            <a:chExt cx="2179243" cy="285416"/>
          </a:xfrm>
        </p:grpSpPr>
        <p:sp>
          <p:nvSpPr>
            <p:cNvPr id="57" name="Text Placeholder 45"/>
            <p:cNvSpPr txBox="1">
              <a:spLocks/>
            </p:cNvSpPr>
            <p:nvPr/>
          </p:nvSpPr>
          <p:spPr>
            <a:xfrm>
              <a:off x="417185" y="4301052"/>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Spain</a:t>
              </a:r>
              <a:endParaRPr lang="en-US" sz="1400" b="1" i="0" dirty="0">
                <a:solidFill>
                  <a:schemeClr val="tx1"/>
                </a:solidFill>
              </a:endParaRPr>
            </a:p>
          </p:txBody>
        </p:sp>
        <p:pic>
          <p:nvPicPr>
            <p:cNvPr id="58" name="Picture 5" descr="\\10.140.1.244\Webhelp Office\4-Libraries\Icons png\Flags\spain.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7736" t="18044" r="28352" b="18044"/>
            <a:stretch/>
          </p:blipFill>
          <p:spPr bwMode="auto">
            <a:xfrm>
              <a:off x="2324522" y="4314562"/>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59" name="Group 58"/>
          <p:cNvGrpSpPr/>
          <p:nvPr/>
        </p:nvGrpSpPr>
        <p:grpSpPr>
          <a:xfrm>
            <a:off x="-668042" y="3605343"/>
            <a:ext cx="2179243" cy="271906"/>
            <a:chOff x="417185" y="3888369"/>
            <a:chExt cx="2179243" cy="271906"/>
          </a:xfrm>
        </p:grpSpPr>
        <p:sp>
          <p:nvSpPr>
            <p:cNvPr id="60" name="Text Placeholder 45"/>
            <p:cNvSpPr txBox="1">
              <a:spLocks/>
            </p:cNvSpPr>
            <p:nvPr/>
          </p:nvSpPr>
          <p:spPr>
            <a:xfrm>
              <a:off x="417185" y="388836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U.S.</a:t>
              </a:r>
              <a:endParaRPr lang="en-US" sz="1400" b="1" i="0" dirty="0">
                <a:solidFill>
                  <a:schemeClr val="tx1"/>
                </a:solidFill>
              </a:endParaRPr>
            </a:p>
          </p:txBody>
        </p:sp>
        <p:pic>
          <p:nvPicPr>
            <p:cNvPr id="61" name="Picture 6" descr="\\10.140.1.244\Webhelp Office\4-Libraries\Icons png\Flags\usa.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8628" t="17592" r="18628" b="19664"/>
            <a:stretch/>
          </p:blipFill>
          <p:spPr bwMode="auto">
            <a:xfrm>
              <a:off x="2324522" y="388836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62" name="Group 61"/>
          <p:cNvGrpSpPr/>
          <p:nvPr/>
        </p:nvGrpSpPr>
        <p:grpSpPr>
          <a:xfrm>
            <a:off x="-670781" y="5162267"/>
            <a:ext cx="2179243" cy="271906"/>
            <a:chOff x="417185" y="5593139"/>
            <a:chExt cx="2179243" cy="271906"/>
          </a:xfrm>
        </p:grpSpPr>
        <p:sp>
          <p:nvSpPr>
            <p:cNvPr id="63" name="Text Placeholder 45"/>
            <p:cNvSpPr txBox="1">
              <a:spLocks/>
            </p:cNvSpPr>
            <p:nvPr/>
          </p:nvSpPr>
          <p:spPr>
            <a:xfrm>
              <a:off x="417185" y="559313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Italy</a:t>
              </a:r>
              <a:endParaRPr lang="en-US" sz="1400" b="1" i="0" dirty="0">
                <a:solidFill>
                  <a:schemeClr val="tx1"/>
                </a:solidFill>
              </a:endParaRPr>
            </a:p>
          </p:txBody>
        </p:sp>
        <p:pic>
          <p:nvPicPr>
            <p:cNvPr id="64" name="Picture 7" descr="\\10.140.1.244\Webhelp Office\4-Libraries\Icons png\Flags\flag_ital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664" t="17664" r="17664" b="17664"/>
            <a:stretch/>
          </p:blipFill>
          <p:spPr bwMode="auto">
            <a:xfrm>
              <a:off x="2324522" y="5593139"/>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65" name="Group 64"/>
          <p:cNvGrpSpPr/>
          <p:nvPr/>
        </p:nvGrpSpPr>
        <p:grpSpPr>
          <a:xfrm>
            <a:off x="-668041" y="3290398"/>
            <a:ext cx="2179243" cy="271906"/>
            <a:chOff x="417185" y="2609790"/>
            <a:chExt cx="2179243" cy="271906"/>
          </a:xfrm>
        </p:grpSpPr>
        <p:sp>
          <p:nvSpPr>
            <p:cNvPr id="66" name="Text Placeholder 45"/>
            <p:cNvSpPr txBox="1">
              <a:spLocks/>
            </p:cNvSpPr>
            <p:nvPr/>
          </p:nvSpPr>
          <p:spPr>
            <a:xfrm>
              <a:off x="417185" y="2609790"/>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Germany</a:t>
              </a:r>
              <a:endParaRPr lang="en-US" sz="1400" b="1" i="0" dirty="0">
                <a:solidFill>
                  <a:schemeClr val="tx1"/>
                </a:solidFill>
              </a:endParaRPr>
            </a:p>
          </p:txBody>
        </p:sp>
        <p:pic>
          <p:nvPicPr>
            <p:cNvPr id="67" name="Picture 8" descr="\\10.140.1.244\Webhelp Office\4-Libraries\Icons png\Flags\flag_germany.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8796" t="18796" r="18796" b="18796"/>
            <a:stretch/>
          </p:blipFill>
          <p:spPr bwMode="auto">
            <a:xfrm>
              <a:off x="2324522" y="2609790"/>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68" name="Group 67"/>
          <p:cNvGrpSpPr/>
          <p:nvPr/>
        </p:nvGrpSpPr>
        <p:grpSpPr>
          <a:xfrm>
            <a:off x="-669830" y="3909191"/>
            <a:ext cx="2179243" cy="271906"/>
            <a:chOff x="417185" y="3462176"/>
            <a:chExt cx="2179243" cy="271906"/>
          </a:xfrm>
        </p:grpSpPr>
        <p:sp>
          <p:nvSpPr>
            <p:cNvPr id="69" name="Text Placeholder 45"/>
            <p:cNvSpPr txBox="1">
              <a:spLocks/>
            </p:cNvSpPr>
            <p:nvPr/>
          </p:nvSpPr>
          <p:spPr>
            <a:xfrm>
              <a:off x="417185" y="3462176"/>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Netherlands</a:t>
              </a:r>
              <a:endParaRPr lang="en-US" sz="1400" b="1" i="0" dirty="0">
                <a:solidFill>
                  <a:schemeClr val="tx1"/>
                </a:solidFill>
              </a:endParaRPr>
            </a:p>
          </p:txBody>
        </p:sp>
        <p:pic>
          <p:nvPicPr>
            <p:cNvPr id="70" name="Picture 9" descr="\\10.140.1.244\Webhelp Office\4-Libraries\Icons png\Flags\netherlands.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7840" t="17840" r="17840" b="17840"/>
            <a:stretch/>
          </p:blipFill>
          <p:spPr bwMode="auto">
            <a:xfrm>
              <a:off x="2324522" y="3462176"/>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71" name="Group 70"/>
          <p:cNvGrpSpPr/>
          <p:nvPr/>
        </p:nvGrpSpPr>
        <p:grpSpPr>
          <a:xfrm>
            <a:off x="-669828" y="4205181"/>
            <a:ext cx="2179243" cy="271906"/>
            <a:chOff x="417185" y="4740755"/>
            <a:chExt cx="2179243" cy="271906"/>
          </a:xfrm>
        </p:grpSpPr>
        <p:sp>
          <p:nvSpPr>
            <p:cNvPr id="72" name="Text Placeholder 45"/>
            <p:cNvSpPr txBox="1">
              <a:spLocks/>
            </p:cNvSpPr>
            <p:nvPr/>
          </p:nvSpPr>
          <p:spPr>
            <a:xfrm>
              <a:off x="417185" y="4740755"/>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France</a:t>
              </a:r>
              <a:endParaRPr lang="en-US" sz="1400" b="1" i="0" dirty="0">
                <a:solidFill>
                  <a:schemeClr val="tx1"/>
                </a:solidFill>
              </a:endParaRPr>
            </a:p>
          </p:txBody>
        </p:sp>
        <p:pic>
          <p:nvPicPr>
            <p:cNvPr id="73" name="Picture 10" descr="\\10.140.1.244\Webhelp Office\4-Libraries\Icons png\Flags\flag_france.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9008" t="19008" r="19008" b="19008"/>
            <a:stretch/>
          </p:blipFill>
          <p:spPr bwMode="auto">
            <a:xfrm>
              <a:off x="2324522" y="4740755"/>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grpSp>
        <p:nvGrpSpPr>
          <p:cNvPr id="74" name="Group 73"/>
          <p:cNvGrpSpPr/>
          <p:nvPr/>
        </p:nvGrpSpPr>
        <p:grpSpPr>
          <a:xfrm>
            <a:off x="-668301" y="4534682"/>
            <a:ext cx="2179243" cy="271906"/>
            <a:chOff x="430437" y="5392235"/>
            <a:chExt cx="2179243" cy="271906"/>
          </a:xfrm>
        </p:grpSpPr>
        <p:sp>
          <p:nvSpPr>
            <p:cNvPr id="75" name="Text Placeholder 45"/>
            <p:cNvSpPr txBox="1">
              <a:spLocks/>
            </p:cNvSpPr>
            <p:nvPr/>
          </p:nvSpPr>
          <p:spPr>
            <a:xfrm>
              <a:off x="430437" y="5392235"/>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Brazil</a:t>
              </a:r>
              <a:endParaRPr lang="en-US" sz="1400" b="1" i="0" dirty="0">
                <a:solidFill>
                  <a:schemeClr val="tx1"/>
                </a:solidFill>
              </a:endParaRPr>
            </a:p>
          </p:txBody>
        </p:sp>
        <p:pic>
          <p:nvPicPr>
            <p:cNvPr id="76" name="Picture 12" descr="\\10.140.1.244\Webhelp Office\4-Libraries\Icons png\Flags\brazil.pn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7783" t="17783" r="17783" b="17783"/>
            <a:stretch/>
          </p:blipFill>
          <p:spPr bwMode="auto">
            <a:xfrm>
              <a:off x="2337774" y="5392235"/>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grpSp>
      <p:sp>
        <p:nvSpPr>
          <p:cNvPr id="42" name="Text Placeholder 45"/>
          <p:cNvSpPr txBox="1">
            <a:spLocks/>
          </p:cNvSpPr>
          <p:nvPr/>
        </p:nvSpPr>
        <p:spPr>
          <a:xfrm>
            <a:off x="-664380" y="2623839"/>
            <a:ext cx="1862574" cy="27190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Clr>
                <a:schemeClr val="accent1"/>
              </a:buClr>
              <a:buFont typeface="Arial" pitchFamily="34" charset="0"/>
              <a:buNone/>
              <a:defRPr sz="1466" i="1" kern="1200" baseline="0">
                <a:solidFill>
                  <a:schemeClr val="accent1"/>
                </a:solidFill>
                <a:latin typeface="+mn-lt"/>
                <a:ea typeface="+mn-ea"/>
                <a:cs typeface="+mn-cs"/>
              </a:defRPr>
            </a:lvl1pPr>
            <a:lvl2pPr marL="471959" indent="-228571" algn="l" defTabSz="914400" rtl="0" eaLnBrk="1" latinLnBrk="0" hangingPunct="1">
              <a:lnSpc>
                <a:spcPct val="90000"/>
              </a:lnSpc>
              <a:spcBef>
                <a:spcPts val="500"/>
              </a:spcBef>
              <a:buClr>
                <a:schemeClr val="accent1"/>
              </a:buClr>
              <a:buFont typeface="Arial" pitchFamily="34" charset="0"/>
              <a:buChar char="•"/>
              <a:defRPr sz="1400" kern="1200">
                <a:solidFill>
                  <a:schemeClr val="bg2"/>
                </a:solidFill>
                <a:latin typeface="+mn-lt"/>
                <a:ea typeface="+mn-ea"/>
                <a:cs typeface="+mn-cs"/>
              </a:defRPr>
            </a:lvl2pPr>
            <a:lvl3pPr marL="715343" indent="-228571" algn="l" defTabSz="914400" rtl="0" eaLnBrk="1" latinLnBrk="0" hangingPunct="1">
              <a:lnSpc>
                <a:spcPct val="90000"/>
              </a:lnSpc>
              <a:spcBef>
                <a:spcPts val="500"/>
              </a:spcBef>
              <a:buClr>
                <a:schemeClr val="accent1"/>
              </a:buClr>
              <a:buFont typeface="Arial" pitchFamily="34" charset="0"/>
              <a:buChar char="•"/>
              <a:defRPr sz="1333" kern="1200">
                <a:solidFill>
                  <a:schemeClr val="bg2"/>
                </a:solidFill>
                <a:latin typeface="+mn-lt"/>
                <a:ea typeface="+mn-ea"/>
                <a:cs typeface="+mn-cs"/>
              </a:defRPr>
            </a:lvl3pPr>
            <a:lvl4pPr marL="1632713" indent="0" algn="l" defTabSz="914400" rtl="0" eaLnBrk="1" latinLnBrk="0" hangingPunct="1">
              <a:lnSpc>
                <a:spcPct val="90000"/>
              </a:lnSpc>
              <a:spcBef>
                <a:spcPts val="500"/>
              </a:spcBef>
              <a:buFont typeface="Arial" panose="020B0604020202020204" pitchFamily="34" charset="0"/>
              <a:buNone/>
              <a:defRPr sz="133" i="1" kern="1200">
                <a:solidFill>
                  <a:schemeClr val="accent1"/>
                </a:solidFill>
                <a:latin typeface="+mn-lt"/>
                <a:ea typeface="+mn-ea"/>
                <a:cs typeface="+mn-cs"/>
              </a:defRPr>
            </a:lvl4pPr>
            <a:lvl5pPr marL="2176951"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lnSpc>
                <a:spcPct val="100000"/>
              </a:lnSpc>
              <a:spcBef>
                <a:spcPts val="0"/>
              </a:spcBef>
            </a:pPr>
            <a:r>
              <a:rPr lang="en-US" sz="1400" b="1" i="0" dirty="0" smtClean="0">
                <a:solidFill>
                  <a:schemeClr val="tx1"/>
                </a:solidFill>
              </a:rPr>
              <a:t>Russia</a:t>
            </a:r>
            <a:endParaRPr lang="en-US" sz="1400" b="1" i="0" dirty="0">
              <a:solidFill>
                <a:schemeClr val="tx1"/>
              </a:solidFill>
            </a:endParaRPr>
          </a:p>
        </p:txBody>
      </p:sp>
      <p:pic>
        <p:nvPicPr>
          <p:cNvPr id="43" name="Picture 11" descr="\\10.140.1.244\Webhelp Office\4-Libraries\Icons png\Flags\russia.pn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9122" t="19122" r="19122" b="19122"/>
          <a:stretch/>
        </p:blipFill>
        <p:spPr bwMode="auto">
          <a:xfrm>
            <a:off x="1242957" y="2665404"/>
            <a:ext cx="271906" cy="271906"/>
          </a:xfrm>
          <a:prstGeom prst="ellipse">
            <a:avLst/>
          </a:prstGeom>
          <a:noFill/>
          <a:ln w="25400">
            <a:solidFill>
              <a:schemeClr val="lt1"/>
            </a:solidFill>
          </a:ln>
          <a:extLst>
            <a:ext uri="{909E8E84-426E-40dd-AFC4-6F175D3DCCD1}">
              <a14:hiddenFill xmlns:a14="http://schemas.microsoft.com/office/drawing/2010/main" xmlns="">
                <a:solidFill>
                  <a:srgbClr val="FFFFFF"/>
                </a:solidFill>
              </a14:hiddenFill>
            </a:ext>
          </a:extLst>
        </p:spPr>
      </p:pic>
      <p:sp>
        <p:nvSpPr>
          <p:cNvPr id="77" name="TextBox 27"/>
          <p:cNvSpPr txBox="1">
            <a:spLocks noChangeArrowheads="1"/>
          </p:cNvSpPr>
          <p:nvPr/>
        </p:nvSpPr>
        <p:spPr bwMode="auto">
          <a:xfrm flipH="1">
            <a:off x="1890583" y="6125857"/>
            <a:ext cx="7302843" cy="552751"/>
          </a:xfrm>
          <a:prstGeom prst="rect">
            <a:avLst/>
          </a:prstGeom>
          <a:noFill/>
          <a:ln w="9525">
            <a:noFill/>
            <a:miter lim="800000"/>
            <a:headEnd/>
            <a:tailEnd/>
          </a:ln>
        </p:spPr>
        <p:txBody>
          <a:bodyPr lIns="72000" tIns="72000" rIns="72000" bIns="72000" anchor="b"/>
          <a:lstStyle>
            <a:defPPr>
              <a:defRPr lang="fr-FR"/>
            </a:defPPr>
            <a:lvl1pPr>
              <a:spcBef>
                <a:spcPts val="300"/>
              </a:spcBef>
              <a:buClr>
                <a:srgbClr val="FFFFFF"/>
              </a:buClr>
              <a:buSzPct val="120000"/>
              <a:buFont typeface="Arial" pitchFamily="34" charset="0"/>
              <a:buChar char="•"/>
              <a:defRPr sz="1200" cap="small">
                <a:solidFill>
                  <a:schemeClr val="bg1"/>
                </a:solidFill>
                <a:latin typeface="Arial" charset="0"/>
                <a:ea typeface="Arial" charset="0"/>
                <a:cs typeface="Arial" charset="0"/>
              </a:defRPr>
            </a:lvl1pPr>
          </a:lstStyle>
          <a:p>
            <a:pPr defTabSz="1218540">
              <a:spcBef>
                <a:spcPts val="0"/>
              </a:spcBef>
              <a:buNone/>
            </a:pPr>
            <a:r>
              <a:rPr lang="en-US" sz="900" cap="none" dirty="0" smtClean="0">
                <a:solidFill>
                  <a:schemeClr val="tx1"/>
                </a:solidFill>
                <a:latin typeface="Arial (Body)"/>
              </a:rPr>
              <a:t/>
            </a:r>
            <a:br>
              <a:rPr lang="en-US" sz="900" cap="none" dirty="0" smtClean="0">
                <a:solidFill>
                  <a:schemeClr val="tx1"/>
                </a:solidFill>
                <a:latin typeface="Arial (Body)"/>
              </a:rPr>
            </a:br>
            <a:r>
              <a:rPr lang="en-US" sz="900" cap="none" dirty="0" smtClean="0">
                <a:solidFill>
                  <a:schemeClr val="tx1"/>
                </a:solidFill>
                <a:latin typeface="Arial (Body)"/>
              </a:rPr>
              <a:t/>
            </a:r>
            <a:br>
              <a:rPr lang="en-US" sz="900" cap="none" dirty="0" smtClean="0">
                <a:solidFill>
                  <a:schemeClr val="tx1"/>
                </a:solidFill>
                <a:latin typeface="Arial (Body)"/>
              </a:rPr>
            </a:br>
            <a:endParaRPr lang="en-US" sz="900" cap="none" dirty="0" smtClean="0">
              <a:solidFill>
                <a:schemeClr val="tx1"/>
              </a:solidFill>
              <a:latin typeface="Arial (Body)"/>
            </a:endParaRPr>
          </a:p>
          <a:p>
            <a:pPr defTabSz="1218540">
              <a:spcBef>
                <a:spcPts val="0"/>
              </a:spcBef>
              <a:buNone/>
            </a:pPr>
            <a:endParaRPr lang="en-US" sz="900" cap="none" dirty="0">
              <a:solidFill>
                <a:schemeClr val="tx1"/>
              </a:solidFill>
              <a:latin typeface="Arial (Body)"/>
            </a:endParaRPr>
          </a:p>
          <a:p>
            <a:pPr defTabSz="1218540">
              <a:spcBef>
                <a:spcPts val="0"/>
              </a:spcBef>
              <a:buNone/>
            </a:pPr>
            <a:r>
              <a:rPr lang="en-US" sz="900" cap="none" dirty="0" smtClean="0">
                <a:solidFill>
                  <a:schemeClr val="tx1"/>
                </a:solidFill>
                <a:latin typeface="Arial (Body)"/>
              </a:rPr>
              <a:t>Conversion Rate = (No. of Sales) / (No. of Users) </a:t>
            </a:r>
          </a:p>
          <a:p>
            <a:pPr defTabSz="1218540">
              <a:spcBef>
                <a:spcPts val="0"/>
              </a:spcBef>
              <a:buNone/>
            </a:pPr>
            <a:r>
              <a:rPr lang="en-US" sz="900" cap="none" dirty="0" smtClean="0">
                <a:solidFill>
                  <a:schemeClr val="tx1"/>
                </a:solidFill>
                <a:latin typeface="Arial (Body)"/>
              </a:rPr>
              <a:t>Users </a:t>
            </a:r>
            <a:r>
              <a:rPr lang="en-US" sz="900" cap="none" dirty="0">
                <a:solidFill>
                  <a:schemeClr val="tx1"/>
                </a:solidFill>
                <a:latin typeface="Arial (Body)"/>
              </a:rPr>
              <a:t>include those with </a:t>
            </a:r>
            <a:r>
              <a:rPr lang="en-US" sz="900" cap="none" dirty="0" smtClean="0">
                <a:solidFill>
                  <a:schemeClr val="tx1"/>
                </a:solidFill>
                <a:latin typeface="Arial (Body)"/>
              </a:rPr>
              <a:t>more </a:t>
            </a:r>
            <a:r>
              <a:rPr lang="en-US" sz="900" cap="none" dirty="0">
                <a:solidFill>
                  <a:schemeClr val="tx1"/>
                </a:solidFill>
                <a:latin typeface="Arial (Body)"/>
              </a:rPr>
              <a:t>than a single </a:t>
            </a:r>
            <a:r>
              <a:rPr lang="en-US" sz="900" cap="none" dirty="0" smtClean="0">
                <a:solidFill>
                  <a:schemeClr val="tx1"/>
                </a:solidFill>
                <a:latin typeface="Arial (Body)"/>
              </a:rPr>
              <a:t>event </a:t>
            </a:r>
            <a:r>
              <a:rPr lang="en-US" sz="900" cap="none" dirty="0">
                <a:solidFill>
                  <a:schemeClr val="tx1"/>
                </a:solidFill>
                <a:latin typeface="Arial (Body)"/>
              </a:rPr>
              <a:t>on the </a:t>
            </a:r>
            <a:r>
              <a:rPr lang="en-US" sz="900" cap="none" dirty="0" smtClean="0">
                <a:solidFill>
                  <a:schemeClr val="tx1"/>
                </a:solidFill>
                <a:latin typeface="Arial (Body)"/>
              </a:rPr>
              <a:t>websites.</a:t>
            </a:r>
            <a:endParaRPr lang="en-US" sz="900" cap="none" dirty="0">
              <a:solidFill>
                <a:schemeClr val="tx1"/>
              </a:solidFill>
              <a:latin typeface="Arial (Body)"/>
            </a:endParaRPr>
          </a:p>
          <a:p>
            <a:pPr defTabSz="1218540">
              <a:spcBef>
                <a:spcPts val="0"/>
              </a:spcBef>
              <a:buNone/>
            </a:pPr>
            <a:r>
              <a:rPr lang="en-US" sz="900" cap="none" dirty="0" smtClean="0">
                <a:solidFill>
                  <a:schemeClr val="tx1"/>
                </a:solidFill>
                <a:latin typeface="Arial (Body)"/>
              </a:rPr>
              <a:t>Each </a:t>
            </a:r>
            <a:r>
              <a:rPr lang="en-US" sz="900" cap="none" dirty="0">
                <a:solidFill>
                  <a:schemeClr val="tx1"/>
                </a:solidFill>
                <a:latin typeface="Arial (Body)"/>
              </a:rPr>
              <a:t>time a visitor sees a web page, adds a product to the basket, or makes an online payment, etc., it is counted as an event. </a:t>
            </a:r>
          </a:p>
        </p:txBody>
      </p:sp>
      <p:graphicFrame>
        <p:nvGraphicFramePr>
          <p:cNvPr id="44" name="Chart 43"/>
          <p:cNvGraphicFramePr/>
          <p:nvPr>
            <p:extLst/>
          </p:nvPr>
        </p:nvGraphicFramePr>
        <p:xfrm>
          <a:off x="490006" y="1985966"/>
          <a:ext cx="7480372" cy="4107032"/>
        </p:xfrm>
        <a:graphic>
          <a:graphicData uri="http://schemas.openxmlformats.org/drawingml/2006/chart">
            <c:chart xmlns:c="http://schemas.openxmlformats.org/drawingml/2006/chart" xmlns:r="http://schemas.openxmlformats.org/officeDocument/2006/relationships" r:id="rId14"/>
          </a:graphicData>
        </a:graphic>
      </p:graphicFrame>
      <p:grpSp>
        <p:nvGrpSpPr>
          <p:cNvPr id="46" name="Group 45"/>
          <p:cNvGrpSpPr/>
          <p:nvPr/>
        </p:nvGrpSpPr>
        <p:grpSpPr>
          <a:xfrm>
            <a:off x="3263733" y="1918416"/>
            <a:ext cx="381433" cy="3779920"/>
            <a:chOff x="5490726" y="1774371"/>
            <a:chExt cx="381433" cy="3948793"/>
          </a:xfrm>
        </p:grpSpPr>
        <p:sp>
          <p:nvSpPr>
            <p:cNvPr id="78" name="TextBox 77"/>
            <p:cNvSpPr txBox="1"/>
            <p:nvPr/>
          </p:nvSpPr>
          <p:spPr>
            <a:xfrm rot="16200000" flipH="1">
              <a:off x="4553839" y="4404844"/>
              <a:ext cx="2328863" cy="307777"/>
            </a:xfrm>
            <a:prstGeom prst="rect">
              <a:avLst/>
            </a:prstGeom>
            <a:noFill/>
          </p:spPr>
          <p:txBody>
            <a:bodyPr wrap="square" rtlCol="0" anchor="t">
              <a:spAutoFit/>
            </a:bodyPr>
            <a:lstStyle/>
            <a:p>
              <a:r>
                <a:rPr lang="en-GB" sz="1400" dirty="0" smtClean="0">
                  <a:solidFill>
                    <a:srgbClr val="CE0037"/>
                  </a:solidFill>
                </a:rPr>
                <a:t>United States  = 100</a:t>
              </a:r>
            </a:p>
          </p:txBody>
        </p:sp>
        <p:cxnSp>
          <p:nvCxnSpPr>
            <p:cNvPr id="79" name="Straight Connector 78"/>
            <p:cNvCxnSpPr/>
            <p:nvPr/>
          </p:nvCxnSpPr>
          <p:spPr>
            <a:xfrm>
              <a:off x="5490726" y="1774371"/>
              <a:ext cx="0" cy="3948793"/>
            </a:xfrm>
            <a:prstGeom prst="line">
              <a:avLst/>
            </a:prstGeom>
            <a:ln w="28575">
              <a:solidFill>
                <a:srgbClr val="CE0037"/>
              </a:solidFill>
            </a:ln>
          </p:spPr>
          <p:style>
            <a:lnRef idx="1">
              <a:schemeClr val="accent1"/>
            </a:lnRef>
            <a:fillRef idx="0">
              <a:schemeClr val="accent1"/>
            </a:fillRef>
            <a:effectRef idx="0">
              <a:schemeClr val="accent1"/>
            </a:effectRef>
            <a:fontRef idx="minor">
              <a:schemeClr val="tx1"/>
            </a:fontRef>
          </p:style>
        </p:cxnSp>
      </p:grpSp>
      <p:sp>
        <p:nvSpPr>
          <p:cNvPr id="45" name="Rectangle 44"/>
          <p:cNvSpPr/>
          <p:nvPr/>
        </p:nvSpPr>
        <p:spPr>
          <a:xfrm>
            <a:off x="7899498" y="1779436"/>
            <a:ext cx="3643146" cy="468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The UK has a higher conversion rate than other Western countries, due to better usability and consumer experience on mobile websites.</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Mobile </a:t>
            </a:r>
            <a:r>
              <a:rPr lang="en-US" sz="1400" dirty="0">
                <a:solidFill>
                  <a:schemeClr val="tx1"/>
                </a:solidFill>
              </a:rPr>
              <a:t>conversion rates in </a:t>
            </a:r>
            <a:r>
              <a:rPr lang="en-US" sz="1400" dirty="0" smtClean="0">
                <a:solidFill>
                  <a:schemeClr val="tx1"/>
                </a:solidFill>
              </a:rPr>
              <a:t>Japan are more than three times higher than in the U.S.</a:t>
            </a:r>
          </a:p>
        </p:txBody>
      </p:sp>
    </p:spTree>
    <p:extLst>
      <p:ext uri="{BB962C8B-B14F-4D97-AF65-F5344CB8AC3E}">
        <p14:creationId xmlns:p14="http://schemas.microsoft.com/office/powerpoint/2010/main" val="144025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ctrTitle"/>
          </p:nvPr>
        </p:nvSpPr>
        <p:spPr>
          <a:xfrm>
            <a:off x="550863" y="2466473"/>
            <a:ext cx="3144837" cy="812553"/>
          </a:xfrm>
        </p:spPr>
        <p:txBody>
          <a:bodyPr anchor="ctr"/>
          <a:lstStyle/>
          <a:p>
            <a:pPr algn="l"/>
            <a:r>
              <a:rPr lang="en-GB" sz="3600" dirty="0"/>
              <a:t>What </a:t>
            </a:r>
            <a:r>
              <a:rPr lang="en-GB" sz="3600" dirty="0" smtClean="0"/>
              <a:t>will </a:t>
            </a:r>
            <a:r>
              <a:rPr lang="en-GB" sz="3600" dirty="0"/>
              <a:t>the future </a:t>
            </a:r>
            <a:r>
              <a:rPr lang="en-GB" sz="3600" dirty="0" smtClean="0"/>
              <a:t>look </a:t>
            </a:r>
            <a:r>
              <a:rPr lang="en-GB" sz="3600" dirty="0"/>
              <a:t>like?</a:t>
            </a:r>
          </a:p>
        </p:txBody>
      </p:sp>
      <p:cxnSp>
        <p:nvCxnSpPr>
          <p:cNvPr id="33" name="Straight Connector 32"/>
          <p:cNvCxnSpPr/>
          <p:nvPr/>
        </p:nvCxnSpPr>
        <p:spPr>
          <a:xfrm>
            <a:off x="550863" y="1499912"/>
            <a:ext cx="3144837" cy="0"/>
          </a:xfrm>
          <a:prstGeom prst="line">
            <a:avLst/>
          </a:prstGeom>
          <a:ln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1905" y="6100579"/>
            <a:ext cx="3133795" cy="0"/>
          </a:xfrm>
          <a:prstGeom prst="line">
            <a:avLst/>
          </a:prstGeom>
          <a:ln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0"/>
            <a:ext cx="8128000" cy="6858000"/>
          </a:xfrm>
          <a:prstGeom prst="rect">
            <a:avLst/>
          </a:prstGeom>
        </p:spPr>
      </p:pic>
    </p:spTree>
    <p:extLst>
      <p:ext uri="{BB962C8B-B14F-4D97-AF65-F5344CB8AC3E}">
        <p14:creationId xmlns:p14="http://schemas.microsoft.com/office/powerpoint/2010/main" val="256235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1529310" y="275770"/>
            <a:ext cx="9251683" cy="584775"/>
          </a:xfrm>
          <a:prstGeom prst="rect">
            <a:avLst/>
          </a:prstGeom>
          <a:noFill/>
        </p:spPr>
        <p:txBody>
          <a:bodyPr wrap="none" lIns="72000" tIns="72000" rIns="72000" bIns="72000" rtlCol="0">
            <a:noAutofit/>
          </a:bodyPr>
          <a:lstStyle/>
          <a:p>
            <a:r>
              <a:rPr lang="en-US" sz="2800" dirty="0" smtClean="0">
                <a:solidFill>
                  <a:schemeClr val="accent1"/>
                </a:solidFill>
                <a:latin typeface="+mj-lt"/>
              </a:rPr>
              <a:t>Mobile Commerce Report Methodology</a:t>
            </a:r>
            <a:endParaRPr lang="en-US" sz="2800" b="1" dirty="0">
              <a:solidFill>
                <a:schemeClr val="accent1"/>
              </a:solidFill>
              <a:latin typeface="+mj-lt"/>
            </a:endParaRPr>
          </a:p>
        </p:txBody>
      </p:sp>
      <p:sp>
        <p:nvSpPr>
          <p:cNvPr id="43" name="Oval 42"/>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Freeform 43"/>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6" name="TextBox 5"/>
          <p:cNvSpPr txBox="1"/>
          <p:nvPr/>
        </p:nvSpPr>
        <p:spPr>
          <a:xfrm>
            <a:off x="7493100" y="2332332"/>
            <a:ext cx="3927600" cy="2862323"/>
          </a:xfrm>
          <a:prstGeom prst="rect">
            <a:avLst/>
          </a:prstGeom>
          <a:noFill/>
        </p:spPr>
        <p:txBody>
          <a:bodyPr wrap="square" rtlCol="0">
            <a:spAutoFit/>
          </a:bodyPr>
          <a:lstStyle/>
          <a:p>
            <a:pPr>
              <a:buClr>
                <a:srgbClr val="FF8F1C"/>
              </a:buClr>
              <a:buSzPct val="90000"/>
            </a:pPr>
            <a:r>
              <a:rPr lang="en-GB" b="1" dirty="0" smtClean="0">
                <a:solidFill>
                  <a:schemeClr val="accent4"/>
                </a:solidFill>
              </a:rPr>
              <a:t>Benchmark your </a:t>
            </a:r>
            <a:r>
              <a:rPr lang="en-GB" b="1" dirty="0">
                <a:solidFill>
                  <a:schemeClr val="accent4"/>
                </a:solidFill>
              </a:rPr>
              <a:t>performance on relevant </a:t>
            </a:r>
            <a:r>
              <a:rPr lang="en-GB" b="1" dirty="0" smtClean="0">
                <a:solidFill>
                  <a:schemeClr val="accent4"/>
                </a:solidFill>
              </a:rPr>
              <a:t>KPIs</a:t>
            </a:r>
            <a:r>
              <a:rPr lang="en-GB" dirty="0">
                <a:solidFill>
                  <a:srgbClr val="60605B"/>
                </a:solidFill>
              </a:rPr>
              <a:t> </a:t>
            </a:r>
            <a:r>
              <a:rPr lang="en-GB" dirty="0" smtClean="0">
                <a:solidFill>
                  <a:srgbClr val="60605B"/>
                </a:solidFill>
              </a:rPr>
              <a:t>for your mobile browser, mobile app and cross device channels</a:t>
            </a:r>
          </a:p>
          <a:p>
            <a:pPr>
              <a:buClr>
                <a:srgbClr val="FF8F1C"/>
              </a:buClr>
              <a:buSzPct val="90000"/>
            </a:pPr>
            <a:endParaRPr lang="en-GB" dirty="0" smtClean="0">
              <a:solidFill>
                <a:srgbClr val="60605B"/>
              </a:solidFill>
            </a:endParaRPr>
          </a:p>
          <a:p>
            <a:pPr>
              <a:buClr>
                <a:srgbClr val="FF8F1C"/>
              </a:buClr>
              <a:buSzPct val="90000"/>
            </a:pPr>
            <a:endParaRPr lang="en-GB" dirty="0" smtClean="0">
              <a:solidFill>
                <a:srgbClr val="60605B"/>
              </a:solidFill>
            </a:endParaRPr>
          </a:p>
          <a:p>
            <a:pPr>
              <a:buClr>
                <a:srgbClr val="FF8F1C"/>
              </a:buClr>
              <a:buSzPct val="90000"/>
            </a:pPr>
            <a:endParaRPr lang="en-GB" dirty="0" smtClean="0">
              <a:solidFill>
                <a:srgbClr val="60605B"/>
              </a:solidFill>
            </a:endParaRPr>
          </a:p>
          <a:p>
            <a:endParaRPr lang="en-US" dirty="0"/>
          </a:p>
          <a:p>
            <a:endParaRPr lang="en-US" dirty="0" smtClean="0"/>
          </a:p>
          <a:p>
            <a:endParaRPr lang="en-US" b="1" dirty="0" smtClean="0"/>
          </a:p>
        </p:txBody>
      </p:sp>
      <p:sp>
        <p:nvSpPr>
          <p:cNvPr id="7" name="TextBox 6"/>
          <p:cNvSpPr txBox="1"/>
          <p:nvPr/>
        </p:nvSpPr>
        <p:spPr>
          <a:xfrm>
            <a:off x="1953863" y="2246029"/>
            <a:ext cx="3928148" cy="3693319"/>
          </a:xfrm>
          <a:prstGeom prst="rect">
            <a:avLst/>
          </a:prstGeom>
          <a:noFill/>
        </p:spPr>
        <p:txBody>
          <a:bodyPr wrap="square" rtlCol="0">
            <a:spAutoFit/>
          </a:bodyPr>
          <a:lstStyle/>
          <a:p>
            <a:r>
              <a:rPr lang="en-US" dirty="0" smtClean="0">
                <a:latin typeface="Arial (Body)"/>
              </a:rPr>
              <a:t>Over </a:t>
            </a:r>
            <a:r>
              <a:rPr lang="en-US" b="1" dirty="0">
                <a:solidFill>
                  <a:schemeClr val="accent4"/>
                </a:solidFill>
                <a:latin typeface="Arial (Body)"/>
              </a:rPr>
              <a:t>3,000</a:t>
            </a:r>
            <a:r>
              <a:rPr lang="en-US" dirty="0">
                <a:latin typeface="Arial (Body)"/>
              </a:rPr>
              <a:t> online retail and travel businesses globally </a:t>
            </a:r>
            <a:endParaRPr lang="en-US" dirty="0" smtClean="0">
              <a:latin typeface="Arial (Body)"/>
            </a:endParaRPr>
          </a:p>
          <a:p>
            <a:endParaRPr lang="en-US" dirty="0" smtClean="0">
              <a:latin typeface="Arial (Body)"/>
            </a:endParaRPr>
          </a:p>
          <a:p>
            <a:endParaRPr lang="en-US" dirty="0" smtClean="0">
              <a:latin typeface="Arial (Body)"/>
            </a:endParaRPr>
          </a:p>
          <a:p>
            <a:r>
              <a:rPr lang="en-US" dirty="0" smtClean="0">
                <a:latin typeface="Arial (Body)"/>
              </a:rPr>
              <a:t/>
            </a:r>
            <a:br>
              <a:rPr lang="en-US" dirty="0" smtClean="0">
                <a:latin typeface="Arial (Body)"/>
              </a:rPr>
            </a:br>
            <a:r>
              <a:rPr lang="en-US" b="1" dirty="0" smtClean="0">
                <a:solidFill>
                  <a:schemeClr val="accent4"/>
                </a:solidFill>
                <a:latin typeface="Arial (Body)"/>
              </a:rPr>
              <a:t>1.4 </a:t>
            </a:r>
            <a:r>
              <a:rPr lang="en-US" b="1" dirty="0">
                <a:solidFill>
                  <a:schemeClr val="accent4"/>
                </a:solidFill>
                <a:latin typeface="Arial (Body)"/>
              </a:rPr>
              <a:t>billion transactions</a:t>
            </a:r>
            <a:r>
              <a:rPr lang="en-US" dirty="0">
                <a:latin typeface="Arial (Body)"/>
              </a:rPr>
              <a:t> per year </a:t>
            </a:r>
            <a:r>
              <a:rPr lang="en-US" dirty="0" smtClean="0">
                <a:latin typeface="Arial (Body)"/>
              </a:rPr>
              <a:t>across both desktop </a:t>
            </a:r>
            <a:r>
              <a:rPr lang="en-US" dirty="0">
                <a:latin typeface="Arial (Body)"/>
              </a:rPr>
              <a:t>and mobile </a:t>
            </a:r>
            <a:r>
              <a:rPr lang="en-US" dirty="0" smtClean="0">
                <a:latin typeface="Arial (Body)"/>
              </a:rPr>
              <a:t>sites</a:t>
            </a:r>
          </a:p>
          <a:p>
            <a:endParaRPr lang="en-US" dirty="0" smtClean="0">
              <a:latin typeface="Arial (Body)"/>
            </a:endParaRPr>
          </a:p>
          <a:p>
            <a:endParaRPr lang="en-US" b="1" dirty="0">
              <a:solidFill>
                <a:schemeClr val="accent4"/>
              </a:solidFill>
              <a:latin typeface="Arial (Body)"/>
            </a:endParaRPr>
          </a:p>
          <a:p>
            <a:r>
              <a:rPr lang="en-US" b="1" dirty="0" smtClean="0">
                <a:solidFill>
                  <a:schemeClr val="accent4"/>
                </a:solidFill>
                <a:latin typeface="Arial (Body)"/>
              </a:rPr>
              <a:t/>
            </a:r>
            <a:br>
              <a:rPr lang="en-US" b="1" dirty="0" smtClean="0">
                <a:solidFill>
                  <a:schemeClr val="accent4"/>
                </a:solidFill>
                <a:latin typeface="Arial (Body)"/>
              </a:rPr>
            </a:br>
            <a:r>
              <a:rPr lang="en-US" b="1" dirty="0" smtClean="0">
                <a:solidFill>
                  <a:schemeClr val="accent4"/>
                </a:solidFill>
                <a:latin typeface="Arial (Body)"/>
              </a:rPr>
              <a:t>$160 </a:t>
            </a:r>
            <a:r>
              <a:rPr lang="en-US" b="1" dirty="0">
                <a:solidFill>
                  <a:schemeClr val="accent4"/>
                </a:solidFill>
                <a:latin typeface="Arial (Body)"/>
              </a:rPr>
              <a:t>billion </a:t>
            </a:r>
            <a:r>
              <a:rPr lang="en-US" dirty="0" smtClean="0">
                <a:latin typeface="Arial (Body)"/>
              </a:rPr>
              <a:t>in annual sales </a:t>
            </a:r>
          </a:p>
          <a:p>
            <a:endParaRPr lang="en-US" dirty="0">
              <a:latin typeface="Arial (Body)"/>
            </a:endParaRPr>
          </a:p>
        </p:txBody>
      </p:sp>
      <p:sp>
        <p:nvSpPr>
          <p:cNvPr id="3" name="TextBox 2"/>
          <p:cNvSpPr txBox="1"/>
          <p:nvPr/>
        </p:nvSpPr>
        <p:spPr>
          <a:xfrm>
            <a:off x="501735" y="1479966"/>
            <a:ext cx="5429356" cy="400110"/>
          </a:xfrm>
          <a:prstGeom prst="rect">
            <a:avLst/>
          </a:prstGeom>
          <a:noFill/>
        </p:spPr>
        <p:txBody>
          <a:bodyPr wrap="square" rtlCol="0">
            <a:spAutoFit/>
          </a:bodyPr>
          <a:lstStyle/>
          <a:p>
            <a:pPr lvl="0" algn="ctr"/>
            <a:r>
              <a:rPr lang="en-US" sz="2000" b="1" dirty="0" smtClean="0">
                <a:solidFill>
                  <a:srgbClr val="FF8F1C"/>
                </a:solidFill>
              </a:rPr>
              <a:t>Individual transaction data analyzed</a:t>
            </a:r>
            <a:endParaRPr lang="en-US" sz="2000" b="1" dirty="0">
              <a:solidFill>
                <a:srgbClr val="FF8F1C"/>
              </a:solidFill>
            </a:endParaRPr>
          </a:p>
        </p:txBody>
      </p:sp>
      <p:pic>
        <p:nvPicPr>
          <p:cNvPr id="5" name="Picture 4"/>
          <p:cNvPicPr>
            <a:picLocks noChangeAspect="1"/>
          </p:cNvPicPr>
          <p:nvPr/>
        </p:nvPicPr>
        <p:blipFill>
          <a:blip r:embed="rId3"/>
          <a:stretch>
            <a:fillRect/>
          </a:stretch>
        </p:blipFill>
        <p:spPr>
          <a:xfrm>
            <a:off x="1014051" y="5179242"/>
            <a:ext cx="462310" cy="510691"/>
          </a:xfrm>
          <a:prstGeom prst="rect">
            <a:avLst/>
          </a:prstGeom>
        </p:spPr>
      </p:pic>
      <p:sp>
        <p:nvSpPr>
          <p:cNvPr id="9" name="TextBox 8"/>
          <p:cNvSpPr txBox="1"/>
          <p:nvPr/>
        </p:nvSpPr>
        <p:spPr>
          <a:xfrm>
            <a:off x="791247" y="6064237"/>
            <a:ext cx="11884738" cy="507831"/>
          </a:xfrm>
          <a:prstGeom prst="rect">
            <a:avLst/>
          </a:prstGeom>
          <a:noFill/>
        </p:spPr>
        <p:txBody>
          <a:bodyPr wrap="square" rtlCol="0">
            <a:spAutoFit/>
          </a:bodyPr>
          <a:lstStyle/>
          <a:p>
            <a:pPr lvl="0"/>
            <a:endParaRPr lang="en-US" sz="900" dirty="0">
              <a:solidFill>
                <a:srgbClr val="60605B"/>
              </a:solidFill>
              <a:latin typeface="Arial (Body)"/>
            </a:endParaRPr>
          </a:p>
          <a:p>
            <a:pPr lvl="0"/>
            <a:r>
              <a:rPr lang="en-US" sz="900" dirty="0">
                <a:solidFill>
                  <a:srgbClr val="60605B"/>
                </a:solidFill>
                <a:latin typeface="Arial (Body)"/>
              </a:rPr>
              <a:t>*Data analyzed is for consumer browsing and shopping behavior in </a:t>
            </a:r>
            <a:r>
              <a:rPr lang="en-US" sz="900" dirty="0" smtClean="0">
                <a:solidFill>
                  <a:srgbClr val="60605B"/>
                </a:solidFill>
                <a:latin typeface="Arial (Body)"/>
              </a:rPr>
              <a:t>April 2015, </a:t>
            </a:r>
            <a:r>
              <a:rPr lang="en-US" sz="900" dirty="0">
                <a:solidFill>
                  <a:srgbClr val="60605B"/>
                </a:solidFill>
                <a:latin typeface="Arial (Body)"/>
              </a:rPr>
              <a:t>across desktop and all mobile devices (including iPhone, iPad, and Android smartphones and tablets)</a:t>
            </a:r>
          </a:p>
          <a:p>
            <a:pPr marL="0" marR="0" indent="0" algn="l" defTabSz="914400" rtl="0" eaLnBrk="1" fontAlgn="auto" latinLnBrk="0" hangingPunct="1">
              <a:lnSpc>
                <a:spcPct val="100000"/>
              </a:lnSpc>
              <a:spcBef>
                <a:spcPts val="0"/>
              </a:spcBef>
              <a:spcAft>
                <a:spcPts val="0"/>
              </a:spcAft>
              <a:buClrTx/>
              <a:buSzTx/>
              <a:buFontTx/>
              <a:buNone/>
              <a:tabLst/>
            </a:pPr>
            <a:endParaRPr lang="en-GB" sz="900" dirty="0" smtClean="0">
              <a:solidFill>
                <a:schemeClr val="bg2"/>
              </a:solidFill>
              <a:latin typeface="Arial" panose="020B0604020202020204" pitchFamily="34" charset="0"/>
              <a:cs typeface="Arial" panose="020B0604020202020204" pitchFamily="34" charset="0"/>
            </a:endParaRPr>
          </a:p>
        </p:txBody>
      </p:sp>
      <p:sp>
        <p:nvSpPr>
          <p:cNvPr id="10" name="TextBox 9"/>
          <p:cNvSpPr txBox="1"/>
          <p:nvPr/>
        </p:nvSpPr>
        <p:spPr>
          <a:xfrm>
            <a:off x="6630587" y="1509961"/>
            <a:ext cx="4398961" cy="400110"/>
          </a:xfrm>
          <a:prstGeom prst="rect">
            <a:avLst/>
          </a:prstGeom>
          <a:noFill/>
        </p:spPr>
        <p:txBody>
          <a:bodyPr wrap="none" rtlCol="0">
            <a:spAutoFit/>
          </a:bodyPr>
          <a:lstStyle/>
          <a:p>
            <a:pPr lvl="0">
              <a:buClr>
                <a:srgbClr val="FF8F1C"/>
              </a:buClr>
              <a:buSzPct val="90000"/>
            </a:pPr>
            <a:r>
              <a:rPr lang="en-US" sz="2000" b="1" dirty="0">
                <a:solidFill>
                  <a:srgbClr val="FF8F1C"/>
                </a:solidFill>
              </a:rPr>
              <a:t>How can marketers use this data? </a:t>
            </a:r>
          </a:p>
        </p:txBody>
      </p:sp>
      <p:pic>
        <p:nvPicPr>
          <p:cNvPr id="13" name="Picture 12"/>
          <p:cNvPicPr>
            <a:picLocks noChangeAspect="1"/>
          </p:cNvPicPr>
          <p:nvPr/>
        </p:nvPicPr>
        <p:blipFill>
          <a:blip r:embed="rId4"/>
          <a:stretch>
            <a:fillRect/>
          </a:stretch>
        </p:blipFill>
        <p:spPr>
          <a:xfrm>
            <a:off x="707542" y="3797915"/>
            <a:ext cx="950754" cy="510691"/>
          </a:xfrm>
          <a:prstGeom prst="rect">
            <a:avLst/>
          </a:prstGeom>
        </p:spPr>
      </p:pic>
      <p:pic>
        <p:nvPicPr>
          <p:cNvPr id="16" name="Picture 15"/>
          <p:cNvPicPr>
            <a:picLocks noChangeAspect="1"/>
          </p:cNvPicPr>
          <p:nvPr/>
        </p:nvPicPr>
        <p:blipFill>
          <a:blip r:embed="rId5"/>
          <a:stretch>
            <a:fillRect/>
          </a:stretch>
        </p:blipFill>
        <p:spPr>
          <a:xfrm>
            <a:off x="702795" y="2285224"/>
            <a:ext cx="1145023" cy="510691"/>
          </a:xfrm>
          <a:prstGeom prst="rect">
            <a:avLst/>
          </a:prstGeom>
        </p:spPr>
      </p:pic>
      <p:pic>
        <p:nvPicPr>
          <p:cNvPr id="18" name="Picture 17"/>
          <p:cNvPicPr>
            <a:picLocks noChangeAspect="1"/>
          </p:cNvPicPr>
          <p:nvPr/>
        </p:nvPicPr>
        <p:blipFill>
          <a:blip r:embed="rId6"/>
          <a:stretch>
            <a:fillRect/>
          </a:stretch>
        </p:blipFill>
        <p:spPr>
          <a:xfrm>
            <a:off x="6667579" y="2421441"/>
            <a:ext cx="721536" cy="658489"/>
          </a:xfrm>
          <a:prstGeom prst="rect">
            <a:avLst/>
          </a:prstGeom>
        </p:spPr>
      </p:pic>
    </p:spTree>
    <p:extLst>
      <p:ext uri="{BB962C8B-B14F-4D97-AF65-F5344CB8AC3E}">
        <p14:creationId xmlns:p14="http://schemas.microsoft.com/office/powerpoint/2010/main" val="403177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25756" y="0"/>
            <a:ext cx="12217755" cy="6858001"/>
            <a:chOff x="-25756" y="0"/>
            <a:chExt cx="12217755" cy="6858001"/>
          </a:xfrm>
          <a:noFill/>
        </p:grpSpPr>
        <p:sp>
          <p:nvSpPr>
            <p:cNvPr id="33" name="Rectangle 32"/>
            <p:cNvSpPr/>
            <p:nvPr/>
          </p:nvSpPr>
          <p:spPr>
            <a:xfrm>
              <a:off x="0" y="0"/>
              <a:ext cx="1219199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0" y="5819775"/>
              <a:ext cx="12191999" cy="103822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5756" y="0"/>
              <a:ext cx="6266899"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1406481" y="275770"/>
            <a:ext cx="9251683" cy="584775"/>
          </a:xfrm>
          <a:prstGeom prst="rect">
            <a:avLst/>
          </a:prstGeom>
          <a:noFill/>
        </p:spPr>
        <p:txBody>
          <a:bodyPr wrap="none" lIns="72000" tIns="72000" rIns="72000" bIns="72000" rtlCol="0">
            <a:noAutofit/>
          </a:bodyPr>
          <a:lstStyle/>
          <a:p>
            <a:r>
              <a:rPr lang="en-US" sz="2800" dirty="0" smtClean="0">
                <a:solidFill>
                  <a:schemeClr val="accent1"/>
                </a:solidFill>
              </a:rPr>
              <a:t>So what does the future hold? </a:t>
            </a:r>
            <a:endParaRPr lang="en-US" sz="2800" b="1" dirty="0">
              <a:solidFill>
                <a:schemeClr val="accent1"/>
              </a:solidFill>
            </a:endParaRPr>
          </a:p>
        </p:txBody>
      </p:sp>
      <p:sp>
        <p:nvSpPr>
          <p:cNvPr id="17" name="Oval 16"/>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12" name="TextBox 11"/>
          <p:cNvSpPr txBox="1"/>
          <p:nvPr/>
        </p:nvSpPr>
        <p:spPr>
          <a:xfrm>
            <a:off x="695905" y="1555409"/>
            <a:ext cx="10753035" cy="3872898"/>
          </a:xfrm>
          <a:prstGeom prst="rect">
            <a:avLst/>
          </a:prstGeom>
          <a:noFill/>
        </p:spPr>
        <p:txBody>
          <a:bodyPr wrap="square" lIns="72000" tIns="72000" rIns="72000" bIns="72000" rtlCol="0">
            <a:noAutofit/>
          </a:bodyPr>
          <a:lstStyle/>
          <a:p>
            <a:pPr>
              <a:lnSpc>
                <a:spcPct val="120000"/>
              </a:lnSpc>
            </a:pPr>
            <a:r>
              <a:rPr lang="en-US" sz="1600" dirty="0" smtClean="0"/>
              <a:t>We </a:t>
            </a:r>
            <a:r>
              <a:rPr lang="en-US" sz="1600" dirty="0"/>
              <a:t>see </a:t>
            </a:r>
            <a:r>
              <a:rPr lang="en-US" sz="1600" dirty="0" smtClean="0"/>
              <a:t>four </a:t>
            </a:r>
            <a:r>
              <a:rPr lang="en-US" sz="1600" dirty="0"/>
              <a:t>big </a:t>
            </a:r>
            <a:r>
              <a:rPr lang="en-US" sz="1600" dirty="0" smtClean="0"/>
              <a:t>trends:</a:t>
            </a:r>
            <a:endParaRPr lang="en-US" sz="1600" dirty="0"/>
          </a:p>
          <a:p>
            <a:pPr marL="228600" indent="-228600">
              <a:lnSpc>
                <a:spcPct val="90000"/>
              </a:lnSpc>
              <a:spcBef>
                <a:spcPts val="1000"/>
              </a:spcBef>
              <a:buClr>
                <a:schemeClr val="accent1"/>
              </a:buClr>
              <a:buFont typeface="Arial" panose="020B0604020202020204" pitchFamily="34" charset="0"/>
              <a:buChar char="•"/>
            </a:pPr>
            <a:r>
              <a:rPr lang="en-US" sz="1600" b="1" dirty="0"/>
              <a:t>Growth in </a:t>
            </a:r>
            <a:r>
              <a:rPr lang="en-US" sz="1600" b="1" dirty="0" smtClean="0"/>
              <a:t>mCommerce is unstoppable. </a:t>
            </a:r>
            <a:r>
              <a:rPr lang="en-GB" sz="1600" dirty="0"/>
              <a:t>By year-end, mobile share of </a:t>
            </a:r>
            <a:r>
              <a:rPr lang="en-GB" sz="1600" dirty="0" err="1"/>
              <a:t>eCommerce</a:t>
            </a:r>
            <a:r>
              <a:rPr lang="en-GB" sz="1600" dirty="0"/>
              <a:t> transactions </a:t>
            </a:r>
            <a:r>
              <a:rPr lang="en-GB" sz="1600" dirty="0" smtClean="0"/>
              <a:t>is forecast to </a:t>
            </a:r>
            <a:r>
              <a:rPr lang="en-GB" sz="1600" dirty="0"/>
              <a:t>reach </a:t>
            </a:r>
            <a:r>
              <a:rPr lang="en-GB" sz="1600" dirty="0" smtClean="0"/>
              <a:t>40</a:t>
            </a:r>
            <a:r>
              <a:rPr lang="en-GB" sz="1600" dirty="0"/>
              <a:t>% </a:t>
            </a:r>
            <a:r>
              <a:rPr lang="en-GB" sz="1600" dirty="0" smtClean="0"/>
              <a:t>globally.</a:t>
            </a:r>
            <a:endParaRPr lang="en-US" sz="1600" dirty="0"/>
          </a:p>
          <a:p>
            <a:pPr marL="228600" indent="-228600">
              <a:lnSpc>
                <a:spcPct val="90000"/>
              </a:lnSpc>
              <a:spcBef>
                <a:spcPts val="1000"/>
              </a:spcBef>
              <a:buClr>
                <a:schemeClr val="accent1"/>
              </a:buClr>
              <a:buFont typeface="Arial" panose="020B0604020202020204" pitchFamily="34" charset="0"/>
              <a:buChar char="•"/>
            </a:pPr>
            <a:r>
              <a:rPr lang="en-US" sz="1600" b="1" dirty="0" smtClean="0"/>
              <a:t>Smartphones </a:t>
            </a:r>
            <a:r>
              <a:rPr lang="en-US" sz="1600" b="1" dirty="0"/>
              <a:t>will continue to displace </a:t>
            </a:r>
            <a:r>
              <a:rPr lang="en-US" sz="1600" b="1" dirty="0" smtClean="0"/>
              <a:t>slower-growing tablets due to larger available screens. </a:t>
            </a:r>
            <a:r>
              <a:rPr lang="en-US" sz="1600" dirty="0" smtClean="0"/>
              <a:t>Apple is gaining ground on Android, </a:t>
            </a:r>
            <a:r>
              <a:rPr lang="en-US" sz="1600" dirty="0"/>
              <a:t>but both are winners vs. a shrinking desktop</a:t>
            </a:r>
            <a:r>
              <a:rPr lang="en-US" sz="1600" dirty="0" smtClean="0"/>
              <a:t>.</a:t>
            </a:r>
          </a:p>
          <a:p>
            <a:pPr marL="228600" indent="-228600">
              <a:lnSpc>
                <a:spcPct val="90000"/>
              </a:lnSpc>
              <a:spcBef>
                <a:spcPts val="1000"/>
              </a:spcBef>
              <a:buClr>
                <a:schemeClr val="accent1"/>
              </a:buClr>
              <a:buFont typeface="Arial" panose="020B0604020202020204" pitchFamily="34" charset="0"/>
              <a:buChar char="•"/>
            </a:pPr>
            <a:r>
              <a:rPr lang="en-GB" sz="1600" b="1" dirty="0" smtClean="0"/>
              <a:t>Apps are the next </a:t>
            </a:r>
            <a:r>
              <a:rPr lang="en-GB" sz="1600" b="1" dirty="0"/>
              <a:t>frontier: </a:t>
            </a:r>
            <a:r>
              <a:rPr lang="en-US" sz="1600" dirty="0"/>
              <a:t>Advertisers </a:t>
            </a:r>
            <a:r>
              <a:rPr lang="en-US" sz="1600" dirty="0" smtClean="0"/>
              <a:t>will start to significantly invest in their mobile app as a way to drive more conversions than desktop and engage with their loyal customers.</a:t>
            </a:r>
          </a:p>
          <a:p>
            <a:pPr marL="228600" indent="-228600">
              <a:lnSpc>
                <a:spcPct val="90000"/>
              </a:lnSpc>
              <a:spcBef>
                <a:spcPts val="1000"/>
              </a:spcBef>
              <a:buClr>
                <a:schemeClr val="accent1"/>
              </a:buClr>
              <a:buFont typeface="Arial" panose="020B0604020202020204" pitchFamily="34" charset="0"/>
              <a:buChar char="•"/>
            </a:pPr>
            <a:r>
              <a:rPr lang="en-US" sz="1600" b="1" dirty="0"/>
              <a:t>Dealing with cross-device behavior is the biggest challenge and opportunity </a:t>
            </a:r>
            <a:r>
              <a:rPr lang="en-US" sz="1600" dirty="0"/>
              <a:t>for marketers in 2015. With 40% of sales already </a:t>
            </a:r>
            <a:r>
              <a:rPr lang="en-US" sz="1600" dirty="0" smtClean="0"/>
              <a:t>cross-device</a:t>
            </a:r>
            <a:r>
              <a:rPr lang="en-US" sz="1600" dirty="0"/>
              <a:t>, marketers have to talk to users and no longer to devices</a:t>
            </a:r>
            <a:r>
              <a:rPr lang="en-US" sz="1600" dirty="0" smtClean="0"/>
              <a:t>.</a:t>
            </a:r>
            <a:endParaRPr lang="en-US" sz="1600" dirty="0"/>
          </a:p>
          <a:p>
            <a:pPr>
              <a:lnSpc>
                <a:spcPct val="90000"/>
              </a:lnSpc>
              <a:spcBef>
                <a:spcPts val="1000"/>
              </a:spcBef>
              <a:buClr>
                <a:schemeClr val="accent1"/>
              </a:buClr>
            </a:pPr>
            <a:endParaRPr lang="en-US" sz="1600" dirty="0"/>
          </a:p>
        </p:txBody>
      </p:sp>
    </p:spTree>
    <p:extLst>
      <p:ext uri="{BB962C8B-B14F-4D97-AF65-F5344CB8AC3E}">
        <p14:creationId xmlns:p14="http://schemas.microsoft.com/office/powerpoint/2010/main" val="362998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12193497" cy="6858000"/>
            <a:chOff x="0" y="0"/>
            <a:chExt cx="12193497" cy="6858000"/>
          </a:xfrm>
        </p:grpSpPr>
        <p:sp>
          <p:nvSpPr>
            <p:cNvPr id="2" name="Rectangle 1"/>
            <p:cNvSpPr/>
            <p:nvPr/>
          </p:nvSpPr>
          <p:spPr>
            <a:xfrm>
              <a:off x="0" y="0"/>
              <a:ext cx="12192000" cy="6858000"/>
            </a:xfrm>
            <a:prstGeom prst="rect">
              <a:avLst/>
            </a:prstGeom>
            <a:gradFill flip="none" rotWithShape="1">
              <a:gsLst>
                <a:gs pos="38000">
                  <a:schemeClr val="accent1"/>
                </a:gs>
                <a:gs pos="93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702629"/>
              <a:ext cx="12191999" cy="2155371"/>
            </a:xfrm>
            <a:prstGeom prst="rect">
              <a:avLst/>
            </a:prstGeom>
            <a:gradFill flip="none" rotWithShape="1">
              <a:gsLst>
                <a:gs pos="0">
                  <a:schemeClr val="accent1">
                    <a:lumMod val="75000"/>
                    <a:alpha val="31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spect="1"/>
            </p:cNvSpPr>
            <p:nvPr/>
          </p:nvSpPr>
          <p:spPr>
            <a:xfrm>
              <a:off x="1" y="0"/>
              <a:ext cx="12193496" cy="6858000"/>
            </a:xfrm>
            <a:prstGeom prst="rect">
              <a:avLst/>
            </a:prstGeom>
            <a:gradFill flip="none" rotWithShape="1">
              <a:gsLst>
                <a:gs pos="36000">
                  <a:schemeClr val="bg1">
                    <a:alpha val="0"/>
                  </a:schemeClr>
                </a:gs>
                <a:gs pos="91000">
                  <a:schemeClr val="accent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61" tIns="60932" rIns="121861" bIns="60932" numCol="1" spcCol="0" rtlCol="0" fromWordArt="0" anchor="ctr" anchorCtr="0" forceAA="0" compatLnSpc="1">
              <a:prstTxWarp prst="textNoShape">
                <a:avLst/>
              </a:prstTxWarp>
              <a:noAutofit/>
            </a:bodyPr>
            <a:lstStyle/>
            <a:p>
              <a:pPr algn="ctr" defTabSz="1218540"/>
              <a:endParaRPr lang="fr-FR" sz="7200" b="1" dirty="0" err="1">
                <a:solidFill>
                  <a:srgbClr val="FFFFFF"/>
                </a:solidFill>
                <a:latin typeface="Helvetica Neue Light"/>
                <a:cs typeface="Helvetica Light"/>
              </a:endParaRPr>
            </a:p>
          </p:txBody>
        </p:sp>
      </p:grpSp>
      <p:sp>
        <p:nvSpPr>
          <p:cNvPr id="11" name="Oval 10"/>
          <p:cNvSpPr/>
          <p:nvPr/>
        </p:nvSpPr>
        <p:spPr>
          <a:xfrm>
            <a:off x="5655266" y="1"/>
            <a:ext cx="6536735" cy="6060793"/>
          </a:xfrm>
          <a:custGeom>
            <a:avLst/>
            <a:gdLst/>
            <a:ahLst/>
            <a:cxnLst/>
            <a:rect l="l" t="t" r="r" b="b"/>
            <a:pathLst>
              <a:path w="6536735" h="6060793">
                <a:moveTo>
                  <a:pt x="846711" y="0"/>
                </a:moveTo>
                <a:lnTo>
                  <a:pt x="6536735" y="0"/>
                </a:lnTo>
                <a:lnTo>
                  <a:pt x="6536735" y="4740561"/>
                </a:lnTo>
                <a:cubicBezTo>
                  <a:pt x="5858536" y="5548261"/>
                  <a:pt x="4841020" y="6060793"/>
                  <a:pt x="3703796" y="6060793"/>
                </a:cubicBezTo>
                <a:cubicBezTo>
                  <a:pt x="1658246" y="6060793"/>
                  <a:pt x="0" y="4402547"/>
                  <a:pt x="0" y="2356997"/>
                </a:cubicBezTo>
                <a:cubicBezTo>
                  <a:pt x="0" y="1461565"/>
                  <a:pt x="317756" y="640349"/>
                  <a:pt x="84671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7"/>
          <p:cNvSpPr txBox="1">
            <a:spLocks/>
          </p:cNvSpPr>
          <p:nvPr/>
        </p:nvSpPr>
        <p:spPr>
          <a:xfrm>
            <a:off x="295146" y="4069440"/>
            <a:ext cx="3001526" cy="1274083"/>
          </a:xfrm>
          <a:prstGeom prst="rect">
            <a:avLst/>
          </a:prstGeom>
        </p:spPr>
        <p:txBody>
          <a:bodyPr lIns="72000" tIns="72000" rIns="72000" bIns="72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400" dirty="0" smtClean="0">
                <a:solidFill>
                  <a:schemeClr val="bg1"/>
                </a:solidFill>
              </a:rPr>
              <a:t>About</a:t>
            </a:r>
            <a:br>
              <a:rPr lang="en-US" sz="4400" dirty="0" smtClean="0">
                <a:solidFill>
                  <a:schemeClr val="bg1"/>
                </a:solidFill>
              </a:rPr>
            </a:br>
            <a:r>
              <a:rPr lang="en-US" sz="4400" dirty="0" smtClean="0">
                <a:solidFill>
                  <a:schemeClr val="bg1"/>
                </a:solidFill>
              </a:rPr>
              <a:t>Criteo</a:t>
            </a:r>
            <a:endParaRPr lang="en-US" sz="4400" dirty="0">
              <a:solidFill>
                <a:schemeClr val="bg1"/>
              </a:solidFill>
            </a:endParaRPr>
          </a:p>
        </p:txBody>
      </p:sp>
      <p:grpSp>
        <p:nvGrpSpPr>
          <p:cNvPr id="19" name="Group 18"/>
          <p:cNvGrpSpPr/>
          <p:nvPr/>
        </p:nvGrpSpPr>
        <p:grpSpPr>
          <a:xfrm>
            <a:off x="3461595" y="1830207"/>
            <a:ext cx="2031047" cy="3000054"/>
            <a:chOff x="6116841" y="2365363"/>
            <a:chExt cx="2031047" cy="3000054"/>
          </a:xfrm>
        </p:grpSpPr>
        <p:sp>
          <p:nvSpPr>
            <p:cNvPr id="8" name="Freeform 7"/>
            <p:cNvSpPr/>
            <p:nvPr/>
          </p:nvSpPr>
          <p:spPr>
            <a:xfrm flipH="1">
              <a:off x="6405775" y="4702629"/>
              <a:ext cx="925057" cy="587616"/>
            </a:xfrm>
            <a:custGeom>
              <a:avLst/>
              <a:gdLst/>
              <a:ahLst/>
              <a:cxnLst/>
              <a:rect l="l" t="t" r="r" b="b"/>
              <a:pathLst>
                <a:path w="925057" h="587616">
                  <a:moveTo>
                    <a:pt x="107544" y="0"/>
                  </a:moveTo>
                  <a:lnTo>
                    <a:pt x="0" y="0"/>
                  </a:lnTo>
                  <a:cubicBezTo>
                    <a:pt x="0" y="354362"/>
                    <a:pt x="0" y="356314"/>
                    <a:pt x="0" y="356325"/>
                  </a:cubicBezTo>
                  <a:cubicBezTo>
                    <a:pt x="0" y="487390"/>
                    <a:pt x="107544" y="587616"/>
                    <a:pt x="238133" y="587616"/>
                  </a:cubicBezTo>
                  <a:cubicBezTo>
                    <a:pt x="477680" y="587616"/>
                    <a:pt x="706495" y="587616"/>
                    <a:pt x="925057" y="587616"/>
                  </a:cubicBezTo>
                  <a:lnTo>
                    <a:pt x="925057" y="487390"/>
                  </a:lnTo>
                  <a:cubicBezTo>
                    <a:pt x="249142" y="487390"/>
                    <a:pt x="245832" y="487390"/>
                    <a:pt x="245815" y="487390"/>
                  </a:cubicBezTo>
                  <a:cubicBezTo>
                    <a:pt x="168998" y="487390"/>
                    <a:pt x="107544" y="418003"/>
                    <a:pt x="107544" y="340906"/>
                  </a:cubicBezTo>
                  <a:cubicBezTo>
                    <a:pt x="107544" y="213248"/>
                    <a:pt x="107544" y="100168"/>
                    <a:pt x="1075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6"/>
            <p:cNvSpPr>
              <a:spLocks noChangeArrowheads="1"/>
            </p:cNvSpPr>
            <p:nvPr/>
          </p:nvSpPr>
          <p:spPr bwMode="auto">
            <a:xfrm flipH="1">
              <a:off x="6116841" y="5143167"/>
              <a:ext cx="222251" cy="222250"/>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7222831" y="2736516"/>
              <a:ext cx="108000" cy="2102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V="1">
              <a:off x="7222831" y="2365363"/>
              <a:ext cx="925057" cy="587616"/>
            </a:xfrm>
            <a:custGeom>
              <a:avLst/>
              <a:gdLst/>
              <a:ahLst/>
              <a:cxnLst/>
              <a:rect l="l" t="t" r="r" b="b"/>
              <a:pathLst>
                <a:path w="925057" h="587616">
                  <a:moveTo>
                    <a:pt x="107544" y="0"/>
                  </a:moveTo>
                  <a:lnTo>
                    <a:pt x="0" y="0"/>
                  </a:lnTo>
                  <a:cubicBezTo>
                    <a:pt x="0" y="354362"/>
                    <a:pt x="0" y="356314"/>
                    <a:pt x="0" y="356325"/>
                  </a:cubicBezTo>
                  <a:cubicBezTo>
                    <a:pt x="0" y="487390"/>
                    <a:pt x="107544" y="587616"/>
                    <a:pt x="238133" y="587616"/>
                  </a:cubicBezTo>
                  <a:cubicBezTo>
                    <a:pt x="477680" y="587616"/>
                    <a:pt x="706495" y="587616"/>
                    <a:pt x="925057" y="587616"/>
                  </a:cubicBezTo>
                  <a:lnTo>
                    <a:pt x="925057" y="487390"/>
                  </a:lnTo>
                  <a:cubicBezTo>
                    <a:pt x="249142" y="487390"/>
                    <a:pt x="245832" y="487390"/>
                    <a:pt x="245815" y="487390"/>
                  </a:cubicBezTo>
                  <a:cubicBezTo>
                    <a:pt x="168998" y="487390"/>
                    <a:pt x="107544" y="418003"/>
                    <a:pt x="107544" y="340906"/>
                  </a:cubicBezTo>
                  <a:cubicBezTo>
                    <a:pt x="107544" y="213248"/>
                    <a:pt x="107544" y="100168"/>
                    <a:pt x="1075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5" name="Text Placeholder 17"/>
          <p:cNvSpPr txBox="1">
            <a:spLocks/>
          </p:cNvSpPr>
          <p:nvPr/>
        </p:nvSpPr>
        <p:spPr>
          <a:xfrm>
            <a:off x="6267450" y="651794"/>
            <a:ext cx="5715000" cy="3651749"/>
          </a:xfrm>
          <a:prstGeom prst="rect">
            <a:avLst/>
          </a:prstGeom>
        </p:spPr>
        <p:txBody>
          <a:bodyPr lIns="72000" tIns="72000" rIns="72000" bIns="7200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1800" dirty="0">
                <a:solidFill>
                  <a:schemeClr val="tx2"/>
                </a:solidFill>
              </a:rPr>
              <a:t>Criteo delivers personalized performance marketing at an extensive scale. Measuring return on post-click sales, Criteo makes ROI transparent and easy to measure. Criteo has over </a:t>
            </a:r>
            <a:r>
              <a:rPr lang="en-GB" sz="1800" dirty="0" smtClean="0">
                <a:solidFill>
                  <a:schemeClr val="tx2"/>
                </a:solidFill>
              </a:rPr>
              <a:t>1,500 </a:t>
            </a:r>
            <a:r>
              <a:rPr lang="en-GB" sz="1800" dirty="0">
                <a:solidFill>
                  <a:schemeClr val="tx2"/>
                </a:solidFill>
              </a:rPr>
              <a:t>employees in </a:t>
            </a:r>
            <a:r>
              <a:rPr lang="en-GB" sz="1800" dirty="0" smtClean="0">
                <a:solidFill>
                  <a:schemeClr val="tx2"/>
                </a:solidFill>
              </a:rPr>
              <a:t>23 </a:t>
            </a:r>
            <a:r>
              <a:rPr lang="en-GB" sz="1800" dirty="0">
                <a:solidFill>
                  <a:schemeClr val="tx2"/>
                </a:solidFill>
              </a:rPr>
              <a:t>offices across the Americas, Europe and Asia-Pacific, serving over </a:t>
            </a:r>
            <a:r>
              <a:rPr lang="en-GB" sz="1800" dirty="0" smtClean="0">
                <a:solidFill>
                  <a:schemeClr val="tx2"/>
                </a:solidFill>
              </a:rPr>
              <a:t>7,800 </a:t>
            </a:r>
            <a:r>
              <a:rPr lang="en-GB" sz="1800" dirty="0">
                <a:solidFill>
                  <a:schemeClr val="tx2"/>
                </a:solidFill>
              </a:rPr>
              <a:t>advertisers worldwide with direct relationships with over </a:t>
            </a:r>
            <a:r>
              <a:rPr lang="en-GB" sz="1800" dirty="0" smtClean="0">
                <a:solidFill>
                  <a:schemeClr val="tx2"/>
                </a:solidFill>
              </a:rPr>
              <a:t>10,000 </a:t>
            </a:r>
            <a:r>
              <a:rPr lang="en-GB" sz="1800" dirty="0">
                <a:solidFill>
                  <a:schemeClr val="tx2"/>
                </a:solidFill>
              </a:rPr>
              <a:t>publishers</a:t>
            </a:r>
            <a:r>
              <a:rPr lang="en-GB" sz="1800" dirty="0" smtClean="0">
                <a:solidFill>
                  <a:schemeClr val="tx2"/>
                </a:solidFill>
              </a:rPr>
              <a:t>.</a:t>
            </a:r>
          </a:p>
          <a:p>
            <a:pPr marL="0" indent="0">
              <a:lnSpc>
                <a:spcPct val="100000"/>
              </a:lnSpc>
              <a:buNone/>
            </a:pPr>
            <a:r>
              <a:rPr lang="en-US" sz="1800" dirty="0" smtClean="0">
                <a:solidFill>
                  <a:schemeClr val="tx2"/>
                </a:solidFill>
              </a:rPr>
              <a:t>Criteo </a:t>
            </a:r>
            <a:r>
              <a:rPr lang="en-US" sz="1800" dirty="0">
                <a:solidFill>
                  <a:schemeClr val="tx2"/>
                </a:solidFill>
              </a:rPr>
              <a:t>ads reach </a:t>
            </a:r>
            <a:r>
              <a:rPr lang="en-US" sz="1800" dirty="0" smtClean="0">
                <a:solidFill>
                  <a:schemeClr val="tx2"/>
                </a:solidFill>
              </a:rPr>
              <a:t>over 1 billion unique </a:t>
            </a:r>
            <a:r>
              <a:rPr lang="en-US" sz="1800" dirty="0">
                <a:solidFill>
                  <a:schemeClr val="tx2"/>
                </a:solidFill>
              </a:rPr>
              <a:t>Internet users (comScore, </a:t>
            </a:r>
            <a:r>
              <a:rPr lang="en-US" sz="1800" dirty="0" smtClean="0">
                <a:solidFill>
                  <a:schemeClr val="tx2"/>
                </a:solidFill>
              </a:rPr>
              <a:t>March 2015)</a:t>
            </a:r>
            <a:r>
              <a:rPr lang="en-US" sz="1800" dirty="0">
                <a:solidFill>
                  <a:schemeClr val="tx2"/>
                </a:solidFill>
              </a:rPr>
              <a:t>. </a:t>
            </a:r>
          </a:p>
          <a:p>
            <a:pPr marL="0" indent="0">
              <a:lnSpc>
                <a:spcPct val="100000"/>
              </a:lnSpc>
              <a:buNone/>
            </a:pPr>
            <a:r>
              <a:rPr lang="en-US" sz="1800" dirty="0">
                <a:solidFill>
                  <a:schemeClr val="tx2"/>
                </a:solidFill>
              </a:rPr>
              <a:t>For more information, please visit http://www.criteo.com.</a:t>
            </a:r>
          </a:p>
        </p:txBody>
      </p:sp>
      <p:sp>
        <p:nvSpPr>
          <p:cNvPr id="14" name="TextBox 13"/>
          <p:cNvSpPr txBox="1"/>
          <p:nvPr/>
        </p:nvSpPr>
        <p:spPr>
          <a:xfrm>
            <a:off x="7042245" y="4368326"/>
            <a:ext cx="4435523" cy="2222500"/>
          </a:xfrm>
          <a:prstGeom prst="rect">
            <a:avLst/>
          </a:prstGeom>
          <a:noFill/>
        </p:spPr>
        <p:txBody>
          <a:bodyPr wrap="square" lIns="72000" tIns="72000" rIns="72000" bIns="72000" rtlCol="0">
            <a:noAutofit/>
          </a:bodyPr>
          <a:lstStyle/>
          <a:p>
            <a:pPr>
              <a:lnSpc>
                <a:spcPct val="120000"/>
              </a:lnSpc>
            </a:pPr>
            <a:r>
              <a:rPr lang="en-GB" sz="1400" dirty="0">
                <a:solidFill>
                  <a:schemeClr val="accent1">
                    <a:lumMod val="75000"/>
                  </a:schemeClr>
                </a:solidFill>
              </a:rPr>
              <a:t>This and future Mobile Commerce reports can be found at </a:t>
            </a:r>
            <a:r>
              <a:rPr lang="en-GB" sz="1400" dirty="0" smtClean="0">
                <a:solidFill>
                  <a:schemeClr val="accent1">
                    <a:lumMod val="75000"/>
                  </a:schemeClr>
                </a:solidFill>
                <a:hlinkClick r:id="rId3"/>
              </a:rPr>
              <a:t>www.criteo.com/resources</a:t>
            </a:r>
            <a:r>
              <a:rPr lang="en-GB" sz="1400" dirty="0" smtClean="0">
                <a:solidFill>
                  <a:schemeClr val="accent1">
                    <a:lumMod val="75000"/>
                  </a:schemeClr>
                </a:solidFill>
              </a:rPr>
              <a:t>  </a:t>
            </a:r>
          </a:p>
        </p:txBody>
      </p:sp>
      <p:sp>
        <p:nvSpPr>
          <p:cNvPr id="6" name="Rectangle 5"/>
          <p:cNvSpPr/>
          <p:nvPr/>
        </p:nvSpPr>
        <p:spPr>
          <a:xfrm>
            <a:off x="433753" y="5466565"/>
            <a:ext cx="6811108" cy="1200329"/>
          </a:xfrm>
          <a:prstGeom prst="rect">
            <a:avLst/>
          </a:prstGeom>
        </p:spPr>
        <p:txBody>
          <a:bodyPr wrap="square">
            <a:spAutoFit/>
          </a:bodyPr>
          <a:lstStyle/>
          <a:p>
            <a:pPr defTabSz="1218540">
              <a:spcBef>
                <a:spcPts val="0"/>
              </a:spcBef>
              <a:buNone/>
            </a:pPr>
            <a:r>
              <a:rPr lang="en-US" sz="1200" b="1" i="1" dirty="0">
                <a:latin typeface="Arial (Body)"/>
              </a:rPr>
              <a:t>Methodology</a:t>
            </a:r>
            <a:r>
              <a:rPr lang="en-US" sz="1200" dirty="0">
                <a:latin typeface="Arial (Body)"/>
              </a:rPr>
              <a:t> – This reports findings come from individual transaction level data sourced solely from Criteo based on a selection of </a:t>
            </a:r>
            <a:r>
              <a:rPr lang="en-US" sz="1200" dirty="0" smtClean="0">
                <a:latin typeface="Arial (Body)"/>
              </a:rPr>
              <a:t>around 3,000 </a:t>
            </a:r>
            <a:r>
              <a:rPr lang="en-US" sz="1200" dirty="0">
                <a:latin typeface="Arial (Body)"/>
              </a:rPr>
              <a:t>online retail and travel businesses globally who have approximately </a:t>
            </a:r>
            <a:r>
              <a:rPr lang="en-US" sz="1200" dirty="0" smtClean="0">
                <a:latin typeface="Arial (Body)"/>
              </a:rPr>
              <a:t>1.4 </a:t>
            </a:r>
            <a:r>
              <a:rPr lang="en-US" sz="1200" dirty="0">
                <a:latin typeface="Arial (Body)"/>
              </a:rPr>
              <a:t>billion transactions per year on their desktop and mobile sites, resulting in approximately  $</a:t>
            </a:r>
            <a:r>
              <a:rPr lang="en-US" sz="1200" dirty="0" smtClean="0">
                <a:latin typeface="Arial (Body)"/>
              </a:rPr>
              <a:t>160 </a:t>
            </a:r>
            <a:r>
              <a:rPr lang="en-US" sz="1200" dirty="0">
                <a:latin typeface="Arial (Body)"/>
              </a:rPr>
              <a:t>billion worth of annual sales. The data analyzed is for consumer browsing and shopping behavior in </a:t>
            </a:r>
            <a:r>
              <a:rPr lang="en-US" sz="1200" dirty="0" smtClean="0">
                <a:latin typeface="Arial (Body)"/>
              </a:rPr>
              <a:t>Jan- Feb 2015, </a:t>
            </a:r>
            <a:r>
              <a:rPr lang="en-US" sz="1200" dirty="0">
                <a:latin typeface="Arial (Body)"/>
              </a:rPr>
              <a:t>across desktop and mobile (smartphone + tablet) devices including iPhone, iPad, and Android smartphones and tablets.</a:t>
            </a:r>
          </a:p>
        </p:txBody>
      </p:sp>
    </p:spTree>
    <p:extLst>
      <p:ext uri="{BB962C8B-B14F-4D97-AF65-F5344CB8AC3E}">
        <p14:creationId xmlns:p14="http://schemas.microsoft.com/office/powerpoint/2010/main" val="1479787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11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6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600"/>
                                  </p:stCondLst>
                                  <p:childTnLst>
                                    <p:set>
                                      <p:cBhvr>
                                        <p:cTn id="17" dur="1" fill="hold">
                                          <p:stCondLst>
                                            <p:cond delay="0"/>
                                          </p:stCondLst>
                                        </p:cTn>
                                        <p:tgtEl>
                                          <p:spTgt spid="25">
                                            <p:txEl>
                                              <p:pRg st="0" end="0"/>
                                            </p:txEl>
                                          </p:spTgt>
                                        </p:tgtEl>
                                        <p:attrNameLst>
                                          <p:attrName>style.visibility</p:attrName>
                                        </p:attrNameLst>
                                      </p:cBhvr>
                                      <p:to>
                                        <p:strVal val="visible"/>
                                      </p:to>
                                    </p:set>
                                    <p:animEffect transition="in" filter="fade">
                                      <p:cBhvr>
                                        <p:cTn id="18" dur="500"/>
                                        <p:tgtEl>
                                          <p:spTgt spid="25">
                                            <p:txEl>
                                              <p:pRg st="0" end="0"/>
                                            </p:txEl>
                                          </p:spTgt>
                                        </p:tgtEl>
                                      </p:cBhvr>
                                    </p:animEffect>
                                  </p:childTnLst>
                                </p:cTn>
                              </p:par>
                              <p:par>
                                <p:cTn id="19" presetID="10" presetClass="entr" presetSubtype="0" fill="hold" grpId="0" nodeType="withEffect">
                                  <p:stCondLst>
                                    <p:cond delay="600"/>
                                  </p:stCondLst>
                                  <p:childTnLst>
                                    <p:set>
                                      <p:cBhvr>
                                        <p:cTn id="20" dur="1" fill="hold">
                                          <p:stCondLst>
                                            <p:cond delay="0"/>
                                          </p:stCondLst>
                                        </p:cTn>
                                        <p:tgtEl>
                                          <p:spTgt spid="25">
                                            <p:txEl>
                                              <p:pRg st="1" end="1"/>
                                            </p:txEl>
                                          </p:spTgt>
                                        </p:tgtEl>
                                        <p:attrNameLst>
                                          <p:attrName>style.visibility</p:attrName>
                                        </p:attrNameLst>
                                      </p:cBhvr>
                                      <p:to>
                                        <p:strVal val="visible"/>
                                      </p:to>
                                    </p:set>
                                    <p:animEffect transition="in" filter="fade">
                                      <p:cBhvr>
                                        <p:cTn id="21" dur="500"/>
                                        <p:tgtEl>
                                          <p:spTgt spid="25">
                                            <p:txEl>
                                              <p:pRg st="1" end="1"/>
                                            </p:txEl>
                                          </p:spTgt>
                                        </p:tgtEl>
                                      </p:cBhvr>
                                    </p:animEffect>
                                  </p:childTnLst>
                                </p:cTn>
                              </p:par>
                              <p:par>
                                <p:cTn id="22" presetID="10" presetClass="entr" presetSubtype="0" fill="hold" grpId="0" nodeType="withEffect">
                                  <p:stCondLst>
                                    <p:cond delay="600"/>
                                  </p:stCondLst>
                                  <p:childTnLst>
                                    <p:set>
                                      <p:cBhvr>
                                        <p:cTn id="23" dur="1" fill="hold">
                                          <p:stCondLst>
                                            <p:cond delay="0"/>
                                          </p:stCondLst>
                                        </p:cTn>
                                        <p:tgtEl>
                                          <p:spTgt spid="25">
                                            <p:txEl>
                                              <p:pRg st="2" end="2"/>
                                            </p:txEl>
                                          </p:spTgt>
                                        </p:tgtEl>
                                        <p:attrNameLst>
                                          <p:attrName>style.visibility</p:attrName>
                                        </p:attrNameLst>
                                      </p:cBhvr>
                                      <p:to>
                                        <p:strVal val="visible"/>
                                      </p:to>
                                    </p:set>
                                    <p:animEffect transition="in" filter="fade">
                                      <p:cBhvr>
                                        <p:cTn id="24"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P spid="2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406481" y="275770"/>
            <a:ext cx="9251683" cy="584775"/>
          </a:xfrm>
          <a:prstGeom prst="rect">
            <a:avLst/>
          </a:prstGeom>
          <a:noFill/>
        </p:spPr>
        <p:txBody>
          <a:bodyPr wrap="none" lIns="72000" tIns="72000" rIns="72000" bIns="72000" rtlCol="0">
            <a:noAutofit/>
          </a:bodyPr>
          <a:lstStyle/>
          <a:p>
            <a:r>
              <a:rPr lang="en-US" sz="2800" dirty="0">
                <a:solidFill>
                  <a:schemeClr val="accent1"/>
                </a:solidFill>
              </a:rPr>
              <a:t>Executive </a:t>
            </a:r>
            <a:r>
              <a:rPr lang="en-US" sz="2800" dirty="0" smtClean="0">
                <a:solidFill>
                  <a:schemeClr val="accent1"/>
                </a:solidFill>
              </a:rPr>
              <a:t>Summary</a:t>
            </a:r>
            <a:endParaRPr lang="en-US" sz="2800" b="1" dirty="0">
              <a:solidFill>
                <a:schemeClr val="accent1"/>
              </a:solidFill>
            </a:endParaRPr>
          </a:p>
        </p:txBody>
      </p:sp>
      <p:sp>
        <p:nvSpPr>
          <p:cNvPr id="17" name="Oval 16"/>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23" name="Content Placeholder 1"/>
          <p:cNvSpPr txBox="1">
            <a:spLocks/>
          </p:cNvSpPr>
          <p:nvPr/>
        </p:nvSpPr>
        <p:spPr>
          <a:xfrm>
            <a:off x="561974" y="1292224"/>
            <a:ext cx="11074493" cy="1882775"/>
          </a:xfrm>
          <a:prstGeom prst="rect">
            <a:avLst/>
          </a:prstGeom>
        </p:spPr>
        <p:txBody>
          <a:bodyPr lIns="72000" tIns="72000" rIns="72000" bIns="72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endParaRPr lang="en-GB" sz="1800" dirty="0" smtClean="0"/>
          </a:p>
        </p:txBody>
      </p:sp>
      <p:sp>
        <p:nvSpPr>
          <p:cNvPr id="24" name="TextBox 23"/>
          <p:cNvSpPr txBox="1"/>
          <p:nvPr/>
        </p:nvSpPr>
        <p:spPr>
          <a:xfrm>
            <a:off x="529457" y="1378513"/>
            <a:ext cx="11074493" cy="3333750"/>
          </a:xfrm>
          <a:prstGeom prst="rect">
            <a:avLst/>
          </a:prstGeom>
          <a:noFill/>
        </p:spPr>
        <p:txBody>
          <a:bodyPr wrap="square" lIns="72000" tIns="72000" rIns="72000" bIns="72000" rtlCol="0">
            <a:noAutofit/>
          </a:bodyPr>
          <a:lstStyle/>
          <a:p>
            <a:pPr>
              <a:spcBef>
                <a:spcPts val="1000"/>
              </a:spcBef>
              <a:buClr>
                <a:schemeClr val="accent1"/>
              </a:buClr>
            </a:pPr>
            <a:r>
              <a:rPr lang="en-GB" sz="1600" dirty="0" smtClean="0"/>
              <a:t>Consumer mobile behavior continues to advance faster than retailers’ ability to keep up.</a:t>
            </a:r>
            <a:br>
              <a:rPr lang="en-GB" sz="1600" dirty="0" smtClean="0"/>
            </a:br>
            <a:r>
              <a:rPr lang="en-GB" sz="1600" dirty="0" smtClean="0"/>
              <a:t> </a:t>
            </a:r>
          </a:p>
          <a:p>
            <a:pPr marL="342900" indent="-342900">
              <a:spcBef>
                <a:spcPts val="1000"/>
              </a:spcBef>
              <a:buClr>
                <a:schemeClr val="accent1"/>
              </a:buClr>
              <a:buFont typeface="Arial"/>
              <a:buChar char="•"/>
            </a:pPr>
            <a:r>
              <a:rPr lang="en-GB" sz="1600" b="1" dirty="0" smtClean="0"/>
              <a:t>Russian </a:t>
            </a:r>
            <a:r>
              <a:rPr lang="en-GB" sz="1600" b="1" dirty="0"/>
              <a:t>Mobile transactions cross </a:t>
            </a:r>
            <a:r>
              <a:rPr lang="en-GB" sz="1600" b="1" dirty="0" smtClean="0"/>
              <a:t>18% </a:t>
            </a:r>
            <a:r>
              <a:rPr lang="en-GB" sz="1600" b="1" dirty="0"/>
              <a:t>share: </a:t>
            </a:r>
            <a:r>
              <a:rPr lang="en-GB" sz="1600" dirty="0"/>
              <a:t>And </a:t>
            </a:r>
            <a:r>
              <a:rPr lang="en-GB" sz="1600" dirty="0" smtClean="0"/>
              <a:t>it’s much higher for top </a:t>
            </a:r>
            <a:r>
              <a:rPr lang="en-GB" sz="1600" dirty="0"/>
              <a:t>quartile </a:t>
            </a:r>
            <a:r>
              <a:rPr lang="en-GB" sz="1600" dirty="0" smtClean="0"/>
              <a:t>retailers.</a:t>
            </a:r>
          </a:p>
          <a:p>
            <a:pPr marL="342900" indent="-342900">
              <a:spcBef>
                <a:spcPts val="1000"/>
              </a:spcBef>
              <a:buClr>
                <a:schemeClr val="accent1"/>
              </a:buClr>
              <a:buFont typeface="Arial"/>
              <a:buChar char="•"/>
            </a:pPr>
            <a:r>
              <a:rPr lang="en-GB" sz="1600" b="1" dirty="0"/>
              <a:t>Apps generated almost </a:t>
            </a:r>
            <a:r>
              <a:rPr lang="en-GB" sz="1600" b="1" dirty="0">
                <a:solidFill>
                  <a:srgbClr val="60605B"/>
                </a:solidFill>
              </a:rPr>
              <a:t>50% </a:t>
            </a:r>
            <a:r>
              <a:rPr lang="en-GB" sz="1600" b="1" dirty="0"/>
              <a:t>of mobile transactions for retailers* who have made their app experience a priority: </a:t>
            </a:r>
            <a:r>
              <a:rPr lang="en-GB" sz="1600" dirty="0"/>
              <a:t>Mobile apps perform better than any other channel, including desktop.  </a:t>
            </a:r>
            <a:endParaRPr lang="en-GB" sz="1600" b="1" dirty="0"/>
          </a:p>
        </p:txBody>
      </p:sp>
      <p:sp>
        <p:nvSpPr>
          <p:cNvPr id="26" name="Content Placeholder 1"/>
          <p:cNvSpPr txBox="1">
            <a:spLocks/>
          </p:cNvSpPr>
          <p:nvPr/>
        </p:nvSpPr>
        <p:spPr>
          <a:xfrm>
            <a:off x="574695" y="5277377"/>
            <a:ext cx="11074493" cy="248780"/>
          </a:xfrm>
          <a:prstGeom prst="rect">
            <a:avLst/>
          </a:prstGeom>
        </p:spPr>
        <p:txBody>
          <a:bodyPr lIns="72000" tIns="72000" rIns="72000" bIns="7200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i="1" dirty="0" smtClean="0"/>
              <a:t>These trends and forecasts come from </a:t>
            </a:r>
            <a:r>
              <a:rPr lang="en-US" sz="1400" i="1" dirty="0" err="1" smtClean="0"/>
              <a:t>Criteo’s</a:t>
            </a:r>
            <a:r>
              <a:rPr lang="en-US" sz="1400" i="1" dirty="0" smtClean="0"/>
              <a:t> Q2 2015 State of Mobile Commerce Report, based on its unique pool of online shopping data covering 1.4 billion transactions totaling over $160 billion of annual sales. Mobile Commerce in this report excludes NFC/proximity payments.</a:t>
            </a:r>
            <a:endParaRPr lang="en-US" sz="1400" i="1" dirty="0"/>
          </a:p>
        </p:txBody>
      </p:sp>
      <p:sp>
        <p:nvSpPr>
          <p:cNvPr id="8" name="Rectangle 7"/>
          <p:cNvSpPr/>
          <p:nvPr/>
        </p:nvSpPr>
        <p:spPr>
          <a:xfrm>
            <a:off x="537307" y="6075680"/>
            <a:ext cx="10882923" cy="230832"/>
          </a:xfrm>
          <a:prstGeom prst="rect">
            <a:avLst/>
          </a:prstGeom>
        </p:spPr>
        <p:txBody>
          <a:bodyPr wrap="square">
            <a:spAutoFit/>
          </a:bodyPr>
          <a:lstStyle/>
          <a:p>
            <a:r>
              <a:rPr lang="en-US" sz="900" dirty="0" smtClean="0"/>
              <a:t>* Retailers that have over 25% of </a:t>
            </a:r>
            <a:r>
              <a:rPr lang="en-US" sz="900" dirty="0" err="1" smtClean="0"/>
              <a:t>eCommerce</a:t>
            </a:r>
            <a:r>
              <a:rPr lang="en-US" sz="900" dirty="0" smtClean="0"/>
              <a:t> transactions on mobile. Of those mobile transactions, more than 10% are from mobile apps and the rest from mobile browsers.</a:t>
            </a:r>
            <a:endParaRPr lang="en-US" sz="900" dirty="0"/>
          </a:p>
        </p:txBody>
      </p:sp>
    </p:spTree>
    <p:extLst>
      <p:ext uri="{BB962C8B-B14F-4D97-AF65-F5344CB8AC3E}">
        <p14:creationId xmlns:p14="http://schemas.microsoft.com/office/powerpoint/2010/main" val="66423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6"/>
          <p:cNvSpPr>
            <a:spLocks noGrp="1"/>
          </p:cNvSpPr>
          <p:nvPr>
            <p:ph type="ctrTitle"/>
          </p:nvPr>
        </p:nvSpPr>
        <p:spPr>
          <a:xfrm>
            <a:off x="550863" y="2466473"/>
            <a:ext cx="3144837" cy="812553"/>
          </a:xfrm>
        </p:spPr>
        <p:txBody>
          <a:bodyPr anchor="ctr"/>
          <a:lstStyle/>
          <a:p>
            <a:pPr algn="l"/>
            <a:r>
              <a:rPr lang="en-GB" sz="3600" dirty="0" smtClean="0"/>
              <a:t>Mobile Commerce Trends in Russia</a:t>
            </a:r>
            <a:endParaRPr lang="en-GB" sz="3600" dirty="0"/>
          </a:p>
        </p:txBody>
      </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4000" y="0"/>
            <a:ext cx="8128000" cy="6858000"/>
          </a:xfrm>
          <a:prstGeom prst="rect">
            <a:avLst/>
          </a:prstGeom>
        </p:spPr>
      </p:pic>
    </p:spTree>
    <p:extLst>
      <p:ext uri="{BB962C8B-B14F-4D97-AF65-F5344CB8AC3E}">
        <p14:creationId xmlns:p14="http://schemas.microsoft.com/office/powerpoint/2010/main" val="245401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0160"/>
            <a:ext cx="12193497" cy="6858000"/>
            <a:chOff x="0" y="0"/>
            <a:chExt cx="12193497" cy="6858000"/>
          </a:xfrm>
        </p:grpSpPr>
        <p:sp>
          <p:nvSpPr>
            <p:cNvPr id="2" name="Rectangle 1"/>
            <p:cNvSpPr/>
            <p:nvPr/>
          </p:nvSpPr>
          <p:spPr>
            <a:xfrm>
              <a:off x="0" y="0"/>
              <a:ext cx="12192000" cy="6858000"/>
            </a:xfrm>
            <a:prstGeom prst="rect">
              <a:avLst/>
            </a:prstGeom>
            <a:gradFill flip="none" rotWithShape="1">
              <a:gsLst>
                <a:gs pos="38000">
                  <a:schemeClr val="accent1"/>
                </a:gs>
                <a:gs pos="93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702629"/>
              <a:ext cx="12191999" cy="2155371"/>
            </a:xfrm>
            <a:prstGeom prst="rect">
              <a:avLst/>
            </a:prstGeom>
            <a:gradFill flip="none" rotWithShape="1">
              <a:gsLst>
                <a:gs pos="0">
                  <a:schemeClr val="accent1">
                    <a:lumMod val="75000"/>
                    <a:alpha val="31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a:spLocks noChangeAspect="1"/>
            </p:cNvSpPr>
            <p:nvPr/>
          </p:nvSpPr>
          <p:spPr>
            <a:xfrm>
              <a:off x="1" y="0"/>
              <a:ext cx="12193496" cy="6858000"/>
            </a:xfrm>
            <a:prstGeom prst="rect">
              <a:avLst/>
            </a:prstGeom>
            <a:gradFill flip="none" rotWithShape="1">
              <a:gsLst>
                <a:gs pos="36000">
                  <a:schemeClr val="bg1">
                    <a:alpha val="0"/>
                  </a:schemeClr>
                </a:gs>
                <a:gs pos="91000">
                  <a:schemeClr val="accent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61" tIns="60932" rIns="121861" bIns="60932" numCol="1" spcCol="0" rtlCol="0" fromWordArt="0" anchor="ctr" anchorCtr="0" forceAA="0" compatLnSpc="1">
              <a:prstTxWarp prst="textNoShape">
                <a:avLst/>
              </a:prstTxWarp>
              <a:noAutofit/>
            </a:bodyPr>
            <a:lstStyle/>
            <a:p>
              <a:pPr algn="ctr" defTabSz="1218540"/>
              <a:endParaRPr lang="fr-FR" sz="7200" b="1" dirty="0" err="1">
                <a:solidFill>
                  <a:srgbClr val="FFFFFF"/>
                </a:solidFill>
                <a:latin typeface="Helvetica Neue Light"/>
                <a:cs typeface="Helvetica Light"/>
              </a:endParaRPr>
            </a:p>
          </p:txBody>
        </p:sp>
      </p:grpSp>
      <p:sp>
        <p:nvSpPr>
          <p:cNvPr id="6" name="Text Placeholder 16"/>
          <p:cNvSpPr txBox="1">
            <a:spLocks/>
          </p:cNvSpPr>
          <p:nvPr/>
        </p:nvSpPr>
        <p:spPr>
          <a:xfrm>
            <a:off x="1069727" y="1809527"/>
            <a:ext cx="4732336" cy="1342571"/>
          </a:xfrm>
          <a:prstGeom prst="rect">
            <a:avLst/>
          </a:prstGeom>
        </p:spPr>
        <p:txBody>
          <a:bodyPr lIns="72000" tIns="72000" rIns="0" bIns="7200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9000" dirty="0" smtClean="0">
                <a:solidFill>
                  <a:schemeClr val="bg1"/>
                </a:solidFill>
              </a:rPr>
              <a:t>#1</a:t>
            </a:r>
            <a:endParaRPr lang="en-GB" sz="9000" dirty="0">
              <a:solidFill>
                <a:schemeClr val="bg1"/>
              </a:solidFill>
            </a:endParaRPr>
          </a:p>
        </p:txBody>
      </p:sp>
      <p:sp>
        <p:nvSpPr>
          <p:cNvPr id="7" name="Text Placeholder 17"/>
          <p:cNvSpPr txBox="1">
            <a:spLocks/>
          </p:cNvSpPr>
          <p:nvPr/>
        </p:nvSpPr>
        <p:spPr>
          <a:xfrm>
            <a:off x="0" y="2160170"/>
            <a:ext cx="5802063" cy="2644140"/>
          </a:xfrm>
          <a:prstGeom prst="rect">
            <a:avLst/>
          </a:prstGeom>
        </p:spPr>
        <p:txBody>
          <a:bodyPr lIns="72000" tIns="72000" rIns="72000" bIns="7200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4000" dirty="0" smtClean="0">
                <a:solidFill>
                  <a:schemeClr val="bg1"/>
                </a:solidFill>
              </a:rPr>
              <a:t>Russian mCommerce passes 18%, top quartile at 32%</a:t>
            </a:r>
            <a:endParaRPr lang="en-US" sz="4000" dirty="0">
              <a:solidFill>
                <a:schemeClr val="bg1"/>
              </a:solidFill>
            </a:endParaRPr>
          </a:p>
        </p:txBody>
      </p:sp>
      <p:grpSp>
        <p:nvGrpSpPr>
          <p:cNvPr id="19" name="Group 18"/>
          <p:cNvGrpSpPr/>
          <p:nvPr/>
        </p:nvGrpSpPr>
        <p:grpSpPr>
          <a:xfrm>
            <a:off x="5822905" y="1832296"/>
            <a:ext cx="2776171" cy="3000054"/>
            <a:chOff x="6116841" y="2365363"/>
            <a:chExt cx="2776171" cy="3000054"/>
          </a:xfrm>
        </p:grpSpPr>
        <p:sp>
          <p:nvSpPr>
            <p:cNvPr id="8" name="Freeform 7"/>
            <p:cNvSpPr/>
            <p:nvPr/>
          </p:nvSpPr>
          <p:spPr>
            <a:xfrm flipH="1">
              <a:off x="6405775" y="4702629"/>
              <a:ext cx="925057" cy="587616"/>
            </a:xfrm>
            <a:custGeom>
              <a:avLst/>
              <a:gdLst/>
              <a:ahLst/>
              <a:cxnLst/>
              <a:rect l="l" t="t" r="r" b="b"/>
              <a:pathLst>
                <a:path w="925057" h="587616">
                  <a:moveTo>
                    <a:pt x="107544" y="0"/>
                  </a:moveTo>
                  <a:lnTo>
                    <a:pt x="0" y="0"/>
                  </a:lnTo>
                  <a:cubicBezTo>
                    <a:pt x="0" y="354362"/>
                    <a:pt x="0" y="356314"/>
                    <a:pt x="0" y="356325"/>
                  </a:cubicBezTo>
                  <a:cubicBezTo>
                    <a:pt x="0" y="487390"/>
                    <a:pt x="107544" y="587616"/>
                    <a:pt x="238133" y="587616"/>
                  </a:cubicBezTo>
                  <a:cubicBezTo>
                    <a:pt x="477680" y="587616"/>
                    <a:pt x="706495" y="587616"/>
                    <a:pt x="925057" y="587616"/>
                  </a:cubicBezTo>
                  <a:lnTo>
                    <a:pt x="925057" y="487390"/>
                  </a:lnTo>
                  <a:cubicBezTo>
                    <a:pt x="249142" y="487390"/>
                    <a:pt x="245832" y="487390"/>
                    <a:pt x="245815" y="487390"/>
                  </a:cubicBezTo>
                  <a:cubicBezTo>
                    <a:pt x="168998" y="487390"/>
                    <a:pt x="107544" y="418003"/>
                    <a:pt x="107544" y="340906"/>
                  </a:cubicBezTo>
                  <a:cubicBezTo>
                    <a:pt x="107544" y="213248"/>
                    <a:pt x="107544" y="100168"/>
                    <a:pt x="1075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6"/>
            <p:cNvSpPr>
              <a:spLocks noChangeArrowheads="1"/>
            </p:cNvSpPr>
            <p:nvPr/>
          </p:nvSpPr>
          <p:spPr bwMode="auto">
            <a:xfrm flipH="1">
              <a:off x="6116841" y="5143167"/>
              <a:ext cx="222251" cy="222250"/>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7222831" y="2736516"/>
              <a:ext cx="108000" cy="2102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V="1">
              <a:off x="7222831" y="2365363"/>
              <a:ext cx="925057" cy="587616"/>
            </a:xfrm>
            <a:custGeom>
              <a:avLst/>
              <a:gdLst/>
              <a:ahLst/>
              <a:cxnLst/>
              <a:rect l="l" t="t" r="r" b="b"/>
              <a:pathLst>
                <a:path w="925057" h="587616">
                  <a:moveTo>
                    <a:pt x="107544" y="0"/>
                  </a:moveTo>
                  <a:lnTo>
                    <a:pt x="0" y="0"/>
                  </a:lnTo>
                  <a:cubicBezTo>
                    <a:pt x="0" y="354362"/>
                    <a:pt x="0" y="356314"/>
                    <a:pt x="0" y="356325"/>
                  </a:cubicBezTo>
                  <a:cubicBezTo>
                    <a:pt x="0" y="487390"/>
                    <a:pt x="107544" y="587616"/>
                    <a:pt x="238133" y="587616"/>
                  </a:cubicBezTo>
                  <a:cubicBezTo>
                    <a:pt x="477680" y="587616"/>
                    <a:pt x="706495" y="587616"/>
                    <a:pt x="925057" y="587616"/>
                  </a:cubicBezTo>
                  <a:lnTo>
                    <a:pt x="925057" y="487390"/>
                  </a:lnTo>
                  <a:cubicBezTo>
                    <a:pt x="249142" y="487390"/>
                    <a:pt x="245832" y="487390"/>
                    <a:pt x="245815" y="487390"/>
                  </a:cubicBezTo>
                  <a:cubicBezTo>
                    <a:pt x="168998" y="487390"/>
                    <a:pt x="107544" y="418003"/>
                    <a:pt x="107544" y="340906"/>
                  </a:cubicBezTo>
                  <a:cubicBezTo>
                    <a:pt x="107544" y="213248"/>
                    <a:pt x="107544" y="100168"/>
                    <a:pt x="1075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rot="16200000">
              <a:off x="8183484" y="1759071"/>
              <a:ext cx="100800" cy="131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8823597" y="1108542"/>
            <a:ext cx="2331224" cy="1945846"/>
            <a:chOff x="8823597" y="1108542"/>
            <a:chExt cx="2331224" cy="1945846"/>
          </a:xfrm>
        </p:grpSpPr>
        <p:sp>
          <p:nvSpPr>
            <p:cNvPr id="24" name="Freeform 418"/>
            <p:cNvSpPr>
              <a:spLocks noEditPoints="1"/>
            </p:cNvSpPr>
            <p:nvPr/>
          </p:nvSpPr>
          <p:spPr bwMode="auto">
            <a:xfrm>
              <a:off x="8823597" y="1295970"/>
              <a:ext cx="702020" cy="1228537"/>
            </a:xfrm>
            <a:custGeom>
              <a:avLst/>
              <a:gdLst>
                <a:gd name="T0" fmla="*/ 0 w 72"/>
                <a:gd name="T1" fmla="*/ 0 h 124"/>
                <a:gd name="T2" fmla="*/ 0 w 72"/>
                <a:gd name="T3" fmla="*/ 124 h 124"/>
                <a:gd name="T4" fmla="*/ 72 w 72"/>
                <a:gd name="T5" fmla="*/ 124 h 124"/>
                <a:gd name="T6" fmla="*/ 72 w 72"/>
                <a:gd name="T7" fmla="*/ 0 h 124"/>
                <a:gd name="T8" fmla="*/ 0 w 72"/>
                <a:gd name="T9" fmla="*/ 0 h 124"/>
                <a:gd name="T10" fmla="*/ 11 w 72"/>
                <a:gd name="T11" fmla="*/ 11 h 124"/>
                <a:gd name="T12" fmla="*/ 62 w 72"/>
                <a:gd name="T13" fmla="*/ 11 h 124"/>
                <a:gd name="T14" fmla="*/ 62 w 72"/>
                <a:gd name="T15" fmla="*/ 93 h 124"/>
                <a:gd name="T16" fmla="*/ 11 w 72"/>
                <a:gd name="T17" fmla="*/ 93 h 124"/>
                <a:gd name="T18" fmla="*/ 11 w 72"/>
                <a:gd name="T19" fmla="*/ 11 h 124"/>
                <a:gd name="T20" fmla="*/ 31 w 72"/>
                <a:gd name="T21" fmla="*/ 109 h 124"/>
                <a:gd name="T22" fmla="*/ 36 w 72"/>
                <a:gd name="T23" fmla="*/ 104 h 124"/>
                <a:gd name="T24" fmla="*/ 41 w 72"/>
                <a:gd name="T25" fmla="*/ 109 h 124"/>
                <a:gd name="T26" fmla="*/ 36 w 72"/>
                <a:gd name="T27" fmla="*/ 114 h 124"/>
                <a:gd name="T28" fmla="*/ 31 w 72"/>
                <a:gd name="T29" fmla="*/ 10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4">
                  <a:moveTo>
                    <a:pt x="0" y="0"/>
                  </a:moveTo>
                  <a:cubicBezTo>
                    <a:pt x="0" y="124"/>
                    <a:pt x="0" y="124"/>
                    <a:pt x="0" y="124"/>
                  </a:cubicBezTo>
                  <a:cubicBezTo>
                    <a:pt x="72" y="124"/>
                    <a:pt x="72" y="124"/>
                    <a:pt x="72" y="124"/>
                  </a:cubicBezTo>
                  <a:cubicBezTo>
                    <a:pt x="72" y="0"/>
                    <a:pt x="72" y="0"/>
                    <a:pt x="72" y="0"/>
                  </a:cubicBezTo>
                  <a:lnTo>
                    <a:pt x="0" y="0"/>
                  </a:lnTo>
                  <a:close/>
                  <a:moveTo>
                    <a:pt x="11" y="11"/>
                  </a:moveTo>
                  <a:cubicBezTo>
                    <a:pt x="62" y="11"/>
                    <a:pt x="62" y="11"/>
                    <a:pt x="62" y="11"/>
                  </a:cubicBezTo>
                  <a:cubicBezTo>
                    <a:pt x="62" y="93"/>
                    <a:pt x="62" y="93"/>
                    <a:pt x="62" y="93"/>
                  </a:cubicBezTo>
                  <a:cubicBezTo>
                    <a:pt x="11" y="93"/>
                    <a:pt x="11" y="93"/>
                    <a:pt x="11" y="93"/>
                  </a:cubicBezTo>
                  <a:lnTo>
                    <a:pt x="11" y="11"/>
                  </a:lnTo>
                  <a:close/>
                  <a:moveTo>
                    <a:pt x="31" y="109"/>
                  </a:moveTo>
                  <a:cubicBezTo>
                    <a:pt x="31" y="106"/>
                    <a:pt x="33" y="104"/>
                    <a:pt x="36" y="104"/>
                  </a:cubicBezTo>
                  <a:cubicBezTo>
                    <a:pt x="39" y="104"/>
                    <a:pt x="41" y="106"/>
                    <a:pt x="41" y="109"/>
                  </a:cubicBezTo>
                  <a:cubicBezTo>
                    <a:pt x="41" y="112"/>
                    <a:pt x="39" y="114"/>
                    <a:pt x="36" y="114"/>
                  </a:cubicBezTo>
                  <a:cubicBezTo>
                    <a:pt x="33" y="114"/>
                    <a:pt x="31" y="112"/>
                    <a:pt x="31" y="10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50" name="Group 49"/>
            <p:cNvGrpSpPr>
              <a:grpSpLocks noChangeAspect="1"/>
            </p:cNvGrpSpPr>
            <p:nvPr/>
          </p:nvGrpSpPr>
          <p:grpSpPr>
            <a:xfrm>
              <a:off x="8959465" y="1665060"/>
              <a:ext cx="430283" cy="326696"/>
              <a:chOff x="3446463" y="1665288"/>
              <a:chExt cx="171450" cy="130175"/>
            </a:xfrm>
            <a:solidFill>
              <a:schemeClr val="accent3"/>
            </a:solidFill>
          </p:grpSpPr>
          <p:sp>
            <p:nvSpPr>
              <p:cNvPr id="51" name="Freeform 281"/>
              <p:cNvSpPr>
                <a:spLocks/>
              </p:cNvSpPr>
              <p:nvPr/>
            </p:nvSpPr>
            <p:spPr bwMode="auto">
              <a:xfrm>
                <a:off x="3484563" y="1665288"/>
                <a:ext cx="133350" cy="130175"/>
              </a:xfrm>
              <a:custGeom>
                <a:avLst/>
                <a:gdLst>
                  <a:gd name="T0" fmla="*/ 52 w 84"/>
                  <a:gd name="T1" fmla="*/ 0 h 82"/>
                  <a:gd name="T2" fmla="*/ 8 w 84"/>
                  <a:gd name="T3" fmla="*/ 69 h 82"/>
                  <a:gd name="T4" fmla="*/ 0 w 84"/>
                  <a:gd name="T5" fmla="*/ 82 h 82"/>
                  <a:gd name="T6" fmla="*/ 33 w 84"/>
                  <a:gd name="T7" fmla="*/ 82 h 82"/>
                  <a:gd name="T8" fmla="*/ 84 w 84"/>
                  <a:gd name="T9" fmla="*/ 0 h 82"/>
                  <a:gd name="T10" fmla="*/ 52 w 84"/>
                  <a:gd name="T11" fmla="*/ 0 h 82"/>
                </a:gdLst>
                <a:ahLst/>
                <a:cxnLst>
                  <a:cxn ang="0">
                    <a:pos x="T0" y="T1"/>
                  </a:cxn>
                  <a:cxn ang="0">
                    <a:pos x="T2" y="T3"/>
                  </a:cxn>
                  <a:cxn ang="0">
                    <a:pos x="T4" y="T5"/>
                  </a:cxn>
                  <a:cxn ang="0">
                    <a:pos x="T6" y="T7"/>
                  </a:cxn>
                  <a:cxn ang="0">
                    <a:pos x="T8" y="T9"/>
                  </a:cxn>
                  <a:cxn ang="0">
                    <a:pos x="T10" y="T11"/>
                  </a:cxn>
                </a:cxnLst>
                <a:rect l="0" t="0" r="r" b="b"/>
                <a:pathLst>
                  <a:path w="84" h="82">
                    <a:moveTo>
                      <a:pt x="52" y="0"/>
                    </a:moveTo>
                    <a:lnTo>
                      <a:pt x="8" y="69"/>
                    </a:lnTo>
                    <a:lnTo>
                      <a:pt x="0" y="82"/>
                    </a:lnTo>
                    <a:lnTo>
                      <a:pt x="33" y="82"/>
                    </a:lnTo>
                    <a:lnTo>
                      <a:pt x="84" y="0"/>
                    </a:lnTo>
                    <a:lnTo>
                      <a:pt x="5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82"/>
              <p:cNvSpPr>
                <a:spLocks/>
              </p:cNvSpPr>
              <p:nvPr/>
            </p:nvSpPr>
            <p:spPr bwMode="auto">
              <a:xfrm>
                <a:off x="3446463" y="1736725"/>
                <a:ext cx="90488" cy="58737"/>
              </a:xfrm>
              <a:custGeom>
                <a:avLst/>
                <a:gdLst>
                  <a:gd name="T0" fmla="*/ 49 w 57"/>
                  <a:gd name="T1" fmla="*/ 24 h 37"/>
                  <a:gd name="T2" fmla="*/ 33 w 57"/>
                  <a:gd name="T3" fmla="*/ 0 h 37"/>
                  <a:gd name="T4" fmla="*/ 0 w 57"/>
                  <a:gd name="T5" fmla="*/ 0 h 37"/>
                  <a:gd name="T6" fmla="*/ 0 w 57"/>
                  <a:gd name="T7" fmla="*/ 0 h 37"/>
                  <a:gd name="T8" fmla="*/ 24 w 57"/>
                  <a:gd name="T9" fmla="*/ 37 h 37"/>
                  <a:gd name="T10" fmla="*/ 57 w 57"/>
                  <a:gd name="T11" fmla="*/ 37 h 37"/>
                  <a:gd name="T12" fmla="*/ 49 w 57"/>
                  <a:gd name="T13" fmla="*/ 24 h 37"/>
                </a:gdLst>
                <a:ahLst/>
                <a:cxnLst>
                  <a:cxn ang="0">
                    <a:pos x="T0" y="T1"/>
                  </a:cxn>
                  <a:cxn ang="0">
                    <a:pos x="T2" y="T3"/>
                  </a:cxn>
                  <a:cxn ang="0">
                    <a:pos x="T4" y="T5"/>
                  </a:cxn>
                  <a:cxn ang="0">
                    <a:pos x="T6" y="T7"/>
                  </a:cxn>
                  <a:cxn ang="0">
                    <a:pos x="T8" y="T9"/>
                  </a:cxn>
                  <a:cxn ang="0">
                    <a:pos x="T10" y="T11"/>
                  </a:cxn>
                  <a:cxn ang="0">
                    <a:pos x="T12" y="T13"/>
                  </a:cxn>
                </a:cxnLst>
                <a:rect l="0" t="0" r="r" b="b"/>
                <a:pathLst>
                  <a:path w="57" h="37">
                    <a:moveTo>
                      <a:pt x="49" y="24"/>
                    </a:moveTo>
                    <a:lnTo>
                      <a:pt x="33" y="0"/>
                    </a:lnTo>
                    <a:lnTo>
                      <a:pt x="0" y="0"/>
                    </a:lnTo>
                    <a:lnTo>
                      <a:pt x="0" y="0"/>
                    </a:lnTo>
                    <a:lnTo>
                      <a:pt x="24" y="37"/>
                    </a:lnTo>
                    <a:lnTo>
                      <a:pt x="57" y="37"/>
                    </a:lnTo>
                    <a:lnTo>
                      <a:pt x="49" y="24"/>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0" name="Group 9"/>
            <p:cNvGrpSpPr/>
            <p:nvPr/>
          </p:nvGrpSpPr>
          <p:grpSpPr>
            <a:xfrm>
              <a:off x="9446317" y="1986569"/>
              <a:ext cx="1708504" cy="1067819"/>
              <a:chOff x="8592065" y="1865881"/>
              <a:chExt cx="846187" cy="528869"/>
            </a:xfrm>
            <a:solidFill>
              <a:schemeClr val="bg1"/>
            </a:solidFill>
          </p:grpSpPr>
          <p:sp>
            <p:nvSpPr>
              <p:cNvPr id="26" name="Freeform 5189"/>
              <p:cNvSpPr>
                <a:spLocks noEditPoints="1"/>
              </p:cNvSpPr>
              <p:nvPr/>
            </p:nvSpPr>
            <p:spPr bwMode="auto">
              <a:xfrm>
                <a:off x="8676684" y="1865881"/>
                <a:ext cx="669900" cy="458353"/>
              </a:xfrm>
              <a:custGeom>
                <a:avLst/>
                <a:gdLst>
                  <a:gd name="T0" fmla="*/ 106 w 106"/>
                  <a:gd name="T1" fmla="*/ 70 h 73"/>
                  <a:gd name="T2" fmla="*/ 106 w 106"/>
                  <a:gd name="T3" fmla="*/ 2 h 73"/>
                  <a:gd name="T4" fmla="*/ 104 w 106"/>
                  <a:gd name="T5" fmla="*/ 0 h 73"/>
                  <a:gd name="T6" fmla="*/ 3 w 106"/>
                  <a:gd name="T7" fmla="*/ 0 h 73"/>
                  <a:gd name="T8" fmla="*/ 0 w 106"/>
                  <a:gd name="T9" fmla="*/ 2 h 73"/>
                  <a:gd name="T10" fmla="*/ 0 w 106"/>
                  <a:gd name="T11" fmla="*/ 70 h 73"/>
                  <a:gd name="T12" fmla="*/ 3 w 106"/>
                  <a:gd name="T13" fmla="*/ 73 h 73"/>
                  <a:gd name="T14" fmla="*/ 104 w 106"/>
                  <a:gd name="T15" fmla="*/ 73 h 73"/>
                  <a:gd name="T16" fmla="*/ 106 w 106"/>
                  <a:gd name="T17" fmla="*/ 70 h 73"/>
                  <a:gd name="T18" fmla="*/ 11 w 106"/>
                  <a:gd name="T19" fmla="*/ 8 h 73"/>
                  <a:gd name="T20" fmla="*/ 95 w 106"/>
                  <a:gd name="T21" fmla="*/ 8 h 73"/>
                  <a:gd name="T22" fmla="*/ 98 w 106"/>
                  <a:gd name="T23" fmla="*/ 10 h 73"/>
                  <a:gd name="T24" fmla="*/ 98 w 106"/>
                  <a:gd name="T25" fmla="*/ 58 h 73"/>
                  <a:gd name="T26" fmla="*/ 95 w 106"/>
                  <a:gd name="T27" fmla="*/ 61 h 73"/>
                  <a:gd name="T28" fmla="*/ 11 w 106"/>
                  <a:gd name="T29" fmla="*/ 61 h 73"/>
                  <a:gd name="T30" fmla="*/ 9 w 106"/>
                  <a:gd name="T31" fmla="*/ 58 h 73"/>
                  <a:gd name="T32" fmla="*/ 9 w 106"/>
                  <a:gd name="T33" fmla="*/ 10 h 73"/>
                  <a:gd name="T34" fmla="*/ 11 w 106"/>
                  <a:gd name="T35" fmla="*/ 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6" h="73">
                    <a:moveTo>
                      <a:pt x="106" y="70"/>
                    </a:moveTo>
                    <a:cubicBezTo>
                      <a:pt x="106" y="2"/>
                      <a:pt x="106" y="2"/>
                      <a:pt x="106" y="2"/>
                    </a:cubicBezTo>
                    <a:cubicBezTo>
                      <a:pt x="106" y="1"/>
                      <a:pt x="105" y="0"/>
                      <a:pt x="104" y="0"/>
                    </a:cubicBezTo>
                    <a:cubicBezTo>
                      <a:pt x="3" y="0"/>
                      <a:pt x="3" y="0"/>
                      <a:pt x="3" y="0"/>
                    </a:cubicBezTo>
                    <a:cubicBezTo>
                      <a:pt x="2" y="0"/>
                      <a:pt x="0" y="1"/>
                      <a:pt x="0" y="2"/>
                    </a:cubicBezTo>
                    <a:cubicBezTo>
                      <a:pt x="0" y="70"/>
                      <a:pt x="0" y="70"/>
                      <a:pt x="0" y="70"/>
                    </a:cubicBezTo>
                    <a:cubicBezTo>
                      <a:pt x="0" y="72"/>
                      <a:pt x="2" y="73"/>
                      <a:pt x="3" y="73"/>
                    </a:cubicBezTo>
                    <a:cubicBezTo>
                      <a:pt x="104" y="73"/>
                      <a:pt x="104" y="73"/>
                      <a:pt x="104" y="73"/>
                    </a:cubicBezTo>
                    <a:cubicBezTo>
                      <a:pt x="105" y="73"/>
                      <a:pt x="106" y="72"/>
                      <a:pt x="106" y="70"/>
                    </a:cubicBezTo>
                    <a:close/>
                    <a:moveTo>
                      <a:pt x="11" y="8"/>
                    </a:moveTo>
                    <a:cubicBezTo>
                      <a:pt x="95" y="8"/>
                      <a:pt x="95" y="8"/>
                      <a:pt x="95" y="8"/>
                    </a:cubicBezTo>
                    <a:cubicBezTo>
                      <a:pt x="97" y="8"/>
                      <a:pt x="98" y="9"/>
                      <a:pt x="98" y="10"/>
                    </a:cubicBezTo>
                    <a:cubicBezTo>
                      <a:pt x="98" y="58"/>
                      <a:pt x="98" y="58"/>
                      <a:pt x="98" y="58"/>
                    </a:cubicBezTo>
                    <a:cubicBezTo>
                      <a:pt x="98" y="60"/>
                      <a:pt x="97" y="61"/>
                      <a:pt x="95" y="61"/>
                    </a:cubicBezTo>
                    <a:cubicBezTo>
                      <a:pt x="11" y="61"/>
                      <a:pt x="11" y="61"/>
                      <a:pt x="11" y="61"/>
                    </a:cubicBezTo>
                    <a:cubicBezTo>
                      <a:pt x="10" y="61"/>
                      <a:pt x="9" y="60"/>
                      <a:pt x="9" y="58"/>
                    </a:cubicBezTo>
                    <a:cubicBezTo>
                      <a:pt x="9" y="10"/>
                      <a:pt x="9" y="10"/>
                      <a:pt x="9" y="10"/>
                    </a:cubicBezTo>
                    <a:cubicBezTo>
                      <a:pt x="9" y="9"/>
                      <a:pt x="10" y="8"/>
                      <a:pt x="11" y="8"/>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7" name="Freeform 5190"/>
              <p:cNvSpPr>
                <a:spLocks/>
              </p:cNvSpPr>
              <p:nvPr/>
            </p:nvSpPr>
            <p:spPr bwMode="auto">
              <a:xfrm>
                <a:off x="8592065" y="2288974"/>
                <a:ext cx="846187" cy="105776"/>
              </a:xfrm>
              <a:custGeom>
                <a:avLst/>
                <a:gdLst>
                  <a:gd name="T0" fmla="*/ 131 w 134"/>
                  <a:gd name="T1" fmla="*/ 17 h 17"/>
                  <a:gd name="T2" fmla="*/ 3 w 134"/>
                  <a:gd name="T3" fmla="*/ 17 h 17"/>
                  <a:gd name="T4" fmla="*/ 0 w 134"/>
                  <a:gd name="T5" fmla="*/ 14 h 17"/>
                  <a:gd name="T6" fmla="*/ 0 w 134"/>
                  <a:gd name="T7" fmla="*/ 2 h 17"/>
                  <a:gd name="T8" fmla="*/ 3 w 134"/>
                  <a:gd name="T9" fmla="*/ 0 h 17"/>
                  <a:gd name="T10" fmla="*/ 131 w 134"/>
                  <a:gd name="T11" fmla="*/ 0 h 17"/>
                  <a:gd name="T12" fmla="*/ 134 w 134"/>
                  <a:gd name="T13" fmla="*/ 2 h 17"/>
                  <a:gd name="T14" fmla="*/ 134 w 134"/>
                  <a:gd name="T15" fmla="*/ 14 h 17"/>
                  <a:gd name="T16" fmla="*/ 131 w 13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7">
                    <a:moveTo>
                      <a:pt x="131" y="17"/>
                    </a:moveTo>
                    <a:cubicBezTo>
                      <a:pt x="3" y="17"/>
                      <a:pt x="3" y="17"/>
                      <a:pt x="3" y="17"/>
                    </a:cubicBezTo>
                    <a:cubicBezTo>
                      <a:pt x="1" y="17"/>
                      <a:pt x="0" y="16"/>
                      <a:pt x="0" y="14"/>
                    </a:cubicBezTo>
                    <a:cubicBezTo>
                      <a:pt x="0" y="2"/>
                      <a:pt x="0" y="2"/>
                      <a:pt x="0" y="2"/>
                    </a:cubicBezTo>
                    <a:cubicBezTo>
                      <a:pt x="0" y="1"/>
                      <a:pt x="1" y="0"/>
                      <a:pt x="3" y="0"/>
                    </a:cubicBezTo>
                    <a:cubicBezTo>
                      <a:pt x="131" y="0"/>
                      <a:pt x="131" y="0"/>
                      <a:pt x="131" y="0"/>
                    </a:cubicBezTo>
                    <a:cubicBezTo>
                      <a:pt x="133" y="0"/>
                      <a:pt x="134" y="1"/>
                      <a:pt x="134" y="2"/>
                    </a:cubicBezTo>
                    <a:cubicBezTo>
                      <a:pt x="134" y="14"/>
                      <a:pt x="134" y="14"/>
                      <a:pt x="134" y="14"/>
                    </a:cubicBezTo>
                    <a:cubicBezTo>
                      <a:pt x="134" y="16"/>
                      <a:pt x="133" y="17"/>
                      <a:pt x="131"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8" name="Freeform 5191"/>
              <p:cNvSpPr>
                <a:spLocks/>
              </p:cNvSpPr>
              <p:nvPr/>
            </p:nvSpPr>
            <p:spPr bwMode="auto">
              <a:xfrm>
                <a:off x="8916437" y="2310131"/>
                <a:ext cx="183340" cy="49363"/>
              </a:xfrm>
              <a:custGeom>
                <a:avLst/>
                <a:gdLst>
                  <a:gd name="T0" fmla="*/ 27 w 28"/>
                  <a:gd name="T1" fmla="*/ 8 h 8"/>
                  <a:gd name="T2" fmla="*/ 1 w 28"/>
                  <a:gd name="T3" fmla="*/ 8 h 8"/>
                  <a:gd name="T4" fmla="*/ 0 w 28"/>
                  <a:gd name="T5" fmla="*/ 7 h 8"/>
                  <a:gd name="T6" fmla="*/ 0 w 28"/>
                  <a:gd name="T7" fmla="*/ 2 h 8"/>
                  <a:gd name="T8" fmla="*/ 1 w 28"/>
                  <a:gd name="T9" fmla="*/ 0 h 8"/>
                  <a:gd name="T10" fmla="*/ 27 w 28"/>
                  <a:gd name="T11" fmla="*/ 0 h 8"/>
                  <a:gd name="T12" fmla="*/ 28 w 28"/>
                  <a:gd name="T13" fmla="*/ 2 h 8"/>
                  <a:gd name="T14" fmla="*/ 28 w 28"/>
                  <a:gd name="T15" fmla="*/ 7 h 8"/>
                  <a:gd name="T16" fmla="*/ 27 w 28"/>
                  <a:gd name="T17"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8">
                    <a:moveTo>
                      <a:pt x="27" y="8"/>
                    </a:moveTo>
                    <a:cubicBezTo>
                      <a:pt x="1" y="8"/>
                      <a:pt x="1" y="8"/>
                      <a:pt x="1" y="8"/>
                    </a:cubicBezTo>
                    <a:cubicBezTo>
                      <a:pt x="0" y="8"/>
                      <a:pt x="0" y="8"/>
                      <a:pt x="0" y="7"/>
                    </a:cubicBezTo>
                    <a:cubicBezTo>
                      <a:pt x="0" y="2"/>
                      <a:pt x="0" y="2"/>
                      <a:pt x="0" y="2"/>
                    </a:cubicBezTo>
                    <a:cubicBezTo>
                      <a:pt x="0" y="1"/>
                      <a:pt x="0" y="0"/>
                      <a:pt x="1" y="0"/>
                    </a:cubicBezTo>
                    <a:cubicBezTo>
                      <a:pt x="27" y="0"/>
                      <a:pt x="27" y="0"/>
                      <a:pt x="27" y="0"/>
                    </a:cubicBezTo>
                    <a:cubicBezTo>
                      <a:pt x="28" y="0"/>
                      <a:pt x="28" y="1"/>
                      <a:pt x="28" y="2"/>
                    </a:cubicBezTo>
                    <a:cubicBezTo>
                      <a:pt x="28" y="7"/>
                      <a:pt x="28" y="7"/>
                      <a:pt x="28" y="7"/>
                    </a:cubicBezTo>
                    <a:cubicBezTo>
                      <a:pt x="28" y="8"/>
                      <a:pt x="28" y="8"/>
                      <a:pt x="27" y="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29" name="Freeform 28"/>
            <p:cNvSpPr>
              <a:spLocks/>
            </p:cNvSpPr>
            <p:nvPr/>
          </p:nvSpPr>
          <p:spPr bwMode="auto">
            <a:xfrm>
              <a:off x="9255919" y="1108542"/>
              <a:ext cx="719137" cy="622274"/>
            </a:xfrm>
            <a:custGeom>
              <a:avLst/>
              <a:gdLst>
                <a:gd name="T0" fmla="*/ 206 w 206"/>
                <a:gd name="T1" fmla="*/ 49 h 179"/>
                <a:gd name="T2" fmla="*/ 184 w 206"/>
                <a:gd name="T3" fmla="*/ 0 h 179"/>
                <a:gd name="T4" fmla="*/ 136 w 206"/>
                <a:gd name="T5" fmla="*/ 22 h 179"/>
                <a:gd name="T6" fmla="*/ 157 w 206"/>
                <a:gd name="T7" fmla="*/ 30 h 179"/>
                <a:gd name="T8" fmla="*/ 138 w 206"/>
                <a:gd name="T9" fmla="*/ 77 h 179"/>
                <a:gd name="T10" fmla="*/ 138 w 206"/>
                <a:gd name="T11" fmla="*/ 77 h 179"/>
                <a:gd name="T12" fmla="*/ 127 w 206"/>
                <a:gd name="T13" fmla="*/ 85 h 179"/>
                <a:gd name="T14" fmla="*/ 101 w 206"/>
                <a:gd name="T15" fmla="*/ 85 h 179"/>
                <a:gd name="T16" fmla="*/ 88 w 206"/>
                <a:gd name="T17" fmla="*/ 92 h 179"/>
                <a:gd name="T18" fmla="*/ 71 w 206"/>
                <a:gd name="T19" fmla="*/ 118 h 179"/>
                <a:gd name="T20" fmla="*/ 56 w 206"/>
                <a:gd name="T21" fmla="*/ 125 h 179"/>
                <a:gd name="T22" fmla="*/ 36 w 206"/>
                <a:gd name="T23" fmla="*/ 125 h 179"/>
                <a:gd name="T24" fmla="*/ 23 w 206"/>
                <a:gd name="T25" fmla="*/ 129 h 179"/>
                <a:gd name="T26" fmla="*/ 10 w 206"/>
                <a:gd name="T27" fmla="*/ 148 h 179"/>
                <a:gd name="T28" fmla="*/ 0 w 206"/>
                <a:gd name="T29" fmla="*/ 163 h 179"/>
                <a:gd name="T30" fmla="*/ 25 w 206"/>
                <a:gd name="T31" fmla="*/ 179 h 179"/>
                <a:gd name="T32" fmla="*/ 39 w 206"/>
                <a:gd name="T33" fmla="*/ 160 h 179"/>
                <a:gd name="T34" fmla="*/ 52 w 206"/>
                <a:gd name="T35" fmla="*/ 156 h 179"/>
                <a:gd name="T36" fmla="*/ 71 w 206"/>
                <a:gd name="T37" fmla="*/ 156 h 179"/>
                <a:gd name="T38" fmla="*/ 87 w 206"/>
                <a:gd name="T39" fmla="*/ 150 h 179"/>
                <a:gd name="T40" fmla="*/ 104 w 206"/>
                <a:gd name="T41" fmla="*/ 123 h 179"/>
                <a:gd name="T42" fmla="*/ 117 w 206"/>
                <a:gd name="T43" fmla="*/ 116 h 179"/>
                <a:gd name="T44" fmla="*/ 143 w 206"/>
                <a:gd name="T45" fmla="*/ 116 h 179"/>
                <a:gd name="T46" fmla="*/ 156 w 206"/>
                <a:gd name="T47" fmla="*/ 108 h 179"/>
                <a:gd name="T48" fmla="*/ 165 w 206"/>
                <a:gd name="T49" fmla="*/ 88 h 179"/>
                <a:gd name="T50" fmla="*/ 185 w 206"/>
                <a:gd name="T51" fmla="*/ 41 h 179"/>
                <a:gd name="T52" fmla="*/ 206 w 206"/>
                <a:gd name="T53" fmla="*/ 49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6" h="179">
                  <a:moveTo>
                    <a:pt x="206" y="49"/>
                  </a:moveTo>
                  <a:cubicBezTo>
                    <a:pt x="184" y="0"/>
                    <a:pt x="184" y="0"/>
                    <a:pt x="184" y="0"/>
                  </a:cubicBezTo>
                  <a:cubicBezTo>
                    <a:pt x="136" y="22"/>
                    <a:pt x="136" y="22"/>
                    <a:pt x="136" y="22"/>
                  </a:cubicBezTo>
                  <a:cubicBezTo>
                    <a:pt x="157" y="30"/>
                    <a:pt x="157" y="30"/>
                    <a:pt x="157" y="30"/>
                  </a:cubicBezTo>
                  <a:cubicBezTo>
                    <a:pt x="138" y="77"/>
                    <a:pt x="138" y="77"/>
                    <a:pt x="138" y="77"/>
                  </a:cubicBezTo>
                  <a:cubicBezTo>
                    <a:pt x="138" y="77"/>
                    <a:pt x="138" y="77"/>
                    <a:pt x="138" y="77"/>
                  </a:cubicBezTo>
                  <a:cubicBezTo>
                    <a:pt x="136" y="82"/>
                    <a:pt x="134" y="85"/>
                    <a:pt x="127" y="85"/>
                  </a:cubicBezTo>
                  <a:cubicBezTo>
                    <a:pt x="120" y="84"/>
                    <a:pt x="106" y="85"/>
                    <a:pt x="101" y="85"/>
                  </a:cubicBezTo>
                  <a:cubicBezTo>
                    <a:pt x="96" y="85"/>
                    <a:pt x="91" y="87"/>
                    <a:pt x="88" y="92"/>
                  </a:cubicBezTo>
                  <a:cubicBezTo>
                    <a:pt x="85" y="97"/>
                    <a:pt x="74" y="113"/>
                    <a:pt x="71" y="118"/>
                  </a:cubicBezTo>
                  <a:cubicBezTo>
                    <a:pt x="68" y="124"/>
                    <a:pt x="64" y="125"/>
                    <a:pt x="56" y="125"/>
                  </a:cubicBezTo>
                  <a:cubicBezTo>
                    <a:pt x="48" y="124"/>
                    <a:pt x="42" y="125"/>
                    <a:pt x="36" y="125"/>
                  </a:cubicBezTo>
                  <a:cubicBezTo>
                    <a:pt x="30" y="125"/>
                    <a:pt x="26" y="124"/>
                    <a:pt x="23" y="129"/>
                  </a:cubicBezTo>
                  <a:cubicBezTo>
                    <a:pt x="20" y="134"/>
                    <a:pt x="10" y="148"/>
                    <a:pt x="10" y="148"/>
                  </a:cubicBezTo>
                  <a:cubicBezTo>
                    <a:pt x="0" y="163"/>
                    <a:pt x="0" y="163"/>
                    <a:pt x="0" y="163"/>
                  </a:cubicBezTo>
                  <a:cubicBezTo>
                    <a:pt x="25" y="179"/>
                    <a:pt x="25" y="179"/>
                    <a:pt x="25" y="179"/>
                  </a:cubicBezTo>
                  <a:cubicBezTo>
                    <a:pt x="25" y="179"/>
                    <a:pt x="36" y="165"/>
                    <a:pt x="39" y="160"/>
                  </a:cubicBezTo>
                  <a:cubicBezTo>
                    <a:pt x="42" y="155"/>
                    <a:pt x="46" y="156"/>
                    <a:pt x="52" y="156"/>
                  </a:cubicBezTo>
                  <a:cubicBezTo>
                    <a:pt x="58" y="156"/>
                    <a:pt x="63" y="156"/>
                    <a:pt x="71" y="156"/>
                  </a:cubicBezTo>
                  <a:cubicBezTo>
                    <a:pt x="79" y="157"/>
                    <a:pt x="84" y="155"/>
                    <a:pt x="87" y="150"/>
                  </a:cubicBezTo>
                  <a:cubicBezTo>
                    <a:pt x="90" y="144"/>
                    <a:pt x="101" y="128"/>
                    <a:pt x="104" y="123"/>
                  </a:cubicBezTo>
                  <a:cubicBezTo>
                    <a:pt x="107" y="118"/>
                    <a:pt x="112" y="116"/>
                    <a:pt x="117" y="116"/>
                  </a:cubicBezTo>
                  <a:cubicBezTo>
                    <a:pt x="122" y="116"/>
                    <a:pt x="136" y="116"/>
                    <a:pt x="143" y="116"/>
                  </a:cubicBezTo>
                  <a:cubicBezTo>
                    <a:pt x="150" y="117"/>
                    <a:pt x="154" y="113"/>
                    <a:pt x="156" y="108"/>
                  </a:cubicBezTo>
                  <a:cubicBezTo>
                    <a:pt x="158" y="103"/>
                    <a:pt x="165" y="88"/>
                    <a:pt x="165" y="88"/>
                  </a:cubicBezTo>
                  <a:cubicBezTo>
                    <a:pt x="185" y="41"/>
                    <a:pt x="185" y="41"/>
                    <a:pt x="185" y="41"/>
                  </a:cubicBezTo>
                  <a:lnTo>
                    <a:pt x="206" y="4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a:p>
          </p:txBody>
        </p:sp>
      </p:grpSp>
    </p:spTree>
    <p:extLst>
      <p:ext uri="{BB962C8B-B14F-4D97-AF65-F5344CB8AC3E}">
        <p14:creationId xmlns:p14="http://schemas.microsoft.com/office/powerpoint/2010/main" val="3726486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par>
                          <p:cTn id="11" fill="hold">
                            <p:stCondLst>
                              <p:cond delay="1100"/>
                            </p:stCondLst>
                            <p:childTnLst>
                              <p:par>
                                <p:cTn id="12" presetID="2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par>
                          <p:cTn id="15" fill="hold">
                            <p:stCondLst>
                              <p:cond delay="1600"/>
                            </p:stCondLst>
                            <p:childTnLst>
                              <p:par>
                                <p:cTn id="16" presetID="22" presetClass="entr" presetSubtype="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6481" y="275770"/>
            <a:ext cx="9251683" cy="584775"/>
          </a:xfrm>
          <a:prstGeom prst="rect">
            <a:avLst/>
          </a:prstGeom>
          <a:noFill/>
        </p:spPr>
        <p:txBody>
          <a:bodyPr wrap="none" lIns="72000" tIns="72000" rIns="72000" bIns="72000" rtlCol="0">
            <a:noAutofit/>
          </a:bodyPr>
          <a:lstStyle/>
          <a:p>
            <a:r>
              <a:rPr lang="en-US" sz="2400" smtClean="0">
                <a:solidFill>
                  <a:schemeClr val="accent1"/>
                </a:solidFill>
              </a:rPr>
              <a:t>Holding steady: </a:t>
            </a:r>
            <a:r>
              <a:rPr lang="en-US" sz="2400" dirty="0" smtClean="0">
                <a:solidFill>
                  <a:schemeClr val="accent1"/>
                </a:solidFill>
              </a:rPr>
              <a:t>Russian mobile commerce passed 18% share</a:t>
            </a:r>
          </a:p>
          <a:p>
            <a:r>
              <a:rPr lang="en-US" sz="2400" dirty="0" smtClean="0">
                <a:solidFill>
                  <a:schemeClr val="accent1"/>
                </a:solidFill>
              </a:rPr>
              <a:t>this quarter</a:t>
            </a:r>
            <a:endParaRPr lang="en-US" sz="2400" b="1" dirty="0">
              <a:solidFill>
                <a:schemeClr val="accent1"/>
              </a:solidFill>
            </a:endParaRPr>
          </a:p>
        </p:txBody>
      </p:sp>
      <p:sp>
        <p:nvSpPr>
          <p:cNvPr id="10" name="Oval 9"/>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reeform 10"/>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16" name="Title 3"/>
          <p:cNvSpPr txBox="1">
            <a:spLocks/>
          </p:cNvSpPr>
          <p:nvPr/>
        </p:nvSpPr>
        <p:spPr>
          <a:xfrm>
            <a:off x="586688" y="1202678"/>
            <a:ext cx="7340600"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a:solidFill>
                  <a:schemeClr val="accent2"/>
                </a:solidFill>
              </a:rPr>
              <a:t>Mobile Share of </a:t>
            </a:r>
            <a:r>
              <a:rPr lang="en-US" sz="1600" b="1" dirty="0" err="1" smtClean="0">
                <a:solidFill>
                  <a:schemeClr val="accent2"/>
                </a:solidFill>
              </a:rPr>
              <a:t>eCommerce</a:t>
            </a:r>
            <a:r>
              <a:rPr lang="en-US" sz="1600" b="1" dirty="0" smtClean="0">
                <a:solidFill>
                  <a:schemeClr val="accent2"/>
                </a:solidFill>
              </a:rPr>
              <a:t> Transactions</a:t>
            </a:r>
            <a:endParaRPr lang="en-US" sz="1600" b="1" dirty="0">
              <a:solidFill>
                <a:schemeClr val="accent2"/>
              </a:solidFill>
            </a:endParaRPr>
          </a:p>
        </p:txBody>
      </p:sp>
      <p:graphicFrame>
        <p:nvGraphicFramePr>
          <p:cNvPr id="12" name="Chart 11"/>
          <p:cNvGraphicFramePr/>
          <p:nvPr>
            <p:extLst>
              <p:ext uri="{D42A27DB-BD31-4B8C-83A1-F6EECF244321}">
                <p14:modId xmlns:p14="http://schemas.microsoft.com/office/powerpoint/2010/main" val="480374181"/>
              </p:ext>
            </p:extLst>
          </p:nvPr>
        </p:nvGraphicFramePr>
        <p:xfrm>
          <a:off x="533457" y="1687847"/>
          <a:ext cx="7671514" cy="436141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8173690" y="1732482"/>
            <a:ext cx="3209927" cy="4322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In Q2, mobile accounts for 18.7% of </a:t>
            </a:r>
            <a:r>
              <a:rPr lang="en-US" sz="1400" dirty="0" err="1" smtClean="0">
                <a:solidFill>
                  <a:schemeClr val="tx1"/>
                </a:solidFill>
              </a:rPr>
              <a:t>eCommerce</a:t>
            </a:r>
            <a:r>
              <a:rPr lang="en-US" sz="1400" dirty="0" smtClean="0">
                <a:solidFill>
                  <a:schemeClr val="tx1"/>
                </a:solidFill>
              </a:rPr>
              <a:t> transactions. </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Mobile </a:t>
            </a:r>
            <a:r>
              <a:rPr lang="en-US" sz="1400" dirty="0">
                <a:solidFill>
                  <a:schemeClr val="tx1"/>
                </a:solidFill>
              </a:rPr>
              <a:t>share of </a:t>
            </a:r>
            <a:r>
              <a:rPr lang="en-US" sz="1400" dirty="0" err="1" smtClean="0">
                <a:solidFill>
                  <a:schemeClr val="tx1"/>
                </a:solidFill>
              </a:rPr>
              <a:t>eCommerce</a:t>
            </a:r>
            <a:r>
              <a:rPr lang="en-US" sz="1400" dirty="0" smtClean="0">
                <a:solidFill>
                  <a:schemeClr val="tx1"/>
                </a:solidFill>
              </a:rPr>
              <a:t> transactions </a:t>
            </a:r>
            <a:r>
              <a:rPr lang="en-US" sz="1400" dirty="0">
                <a:solidFill>
                  <a:schemeClr val="tx1"/>
                </a:solidFill>
              </a:rPr>
              <a:t>for the top </a:t>
            </a:r>
            <a:r>
              <a:rPr lang="en-US" sz="1400" dirty="0" smtClean="0">
                <a:solidFill>
                  <a:schemeClr val="tx1"/>
                </a:solidFill>
              </a:rPr>
              <a:t>quartile retailers has increased to 32.4% in Q2.</a:t>
            </a:r>
          </a:p>
        </p:txBody>
      </p:sp>
    </p:spTree>
    <p:extLst>
      <p:ext uri="{BB962C8B-B14F-4D97-AF65-F5344CB8AC3E}">
        <p14:creationId xmlns:p14="http://schemas.microsoft.com/office/powerpoint/2010/main" val="129958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1576648" y="88872"/>
            <a:ext cx="11074509" cy="958572"/>
          </a:xfrm>
          <a:prstGeom prst="rect">
            <a:avLst/>
          </a:prstGeom>
        </p:spPr>
        <p:txBody>
          <a:bodyPr vert="horz" lIns="0" tIns="0" rIns="0" bIns="0" rtlCol="0" anchor="ctr">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US" sz="2400" dirty="0" smtClean="0"/>
              <a:t>Mobile now significant for all retail categories</a:t>
            </a:r>
          </a:p>
        </p:txBody>
      </p:sp>
      <p:sp>
        <p:nvSpPr>
          <p:cNvPr id="11" name="Oval 10"/>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8" name="Title 3"/>
          <p:cNvSpPr txBox="1">
            <a:spLocks/>
          </p:cNvSpPr>
          <p:nvPr/>
        </p:nvSpPr>
        <p:spPr>
          <a:xfrm>
            <a:off x="1196992" y="1499608"/>
            <a:ext cx="7340600"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a:solidFill>
                  <a:schemeClr val="accent2"/>
                </a:solidFill>
              </a:rPr>
              <a:t>Mobile Share of </a:t>
            </a:r>
            <a:r>
              <a:rPr lang="en-US" sz="1600" b="1" dirty="0" err="1" smtClean="0">
                <a:solidFill>
                  <a:schemeClr val="accent2"/>
                </a:solidFill>
              </a:rPr>
              <a:t>eCommerce</a:t>
            </a:r>
            <a:r>
              <a:rPr lang="en-US" sz="1600" b="1" dirty="0" smtClean="0">
                <a:solidFill>
                  <a:schemeClr val="accent2"/>
                </a:solidFill>
              </a:rPr>
              <a:t> Transactions, </a:t>
            </a:r>
            <a:r>
              <a:rPr lang="en-US" sz="1600" b="1" dirty="0">
                <a:solidFill>
                  <a:schemeClr val="accent2"/>
                </a:solidFill>
              </a:rPr>
              <a:t>by </a:t>
            </a:r>
            <a:r>
              <a:rPr lang="en-US" sz="1600" b="1" dirty="0" smtClean="0">
                <a:solidFill>
                  <a:schemeClr val="accent2"/>
                </a:solidFill>
              </a:rPr>
              <a:t>Category</a:t>
            </a:r>
            <a:endParaRPr lang="en-US" sz="1600" b="1" dirty="0">
              <a:solidFill>
                <a:schemeClr val="accent2"/>
              </a:solidFill>
            </a:endParaRPr>
          </a:p>
        </p:txBody>
      </p:sp>
      <p:grpSp>
        <p:nvGrpSpPr>
          <p:cNvPr id="14" name="Group 13"/>
          <p:cNvGrpSpPr>
            <a:grpSpLocks noChangeAspect="1"/>
          </p:cNvGrpSpPr>
          <p:nvPr/>
        </p:nvGrpSpPr>
        <p:grpSpPr>
          <a:xfrm>
            <a:off x="135464" y="3906051"/>
            <a:ext cx="295103" cy="386986"/>
            <a:chOff x="4008438" y="3144838"/>
            <a:chExt cx="4864099" cy="6378576"/>
          </a:xfrm>
        </p:grpSpPr>
        <p:sp>
          <p:nvSpPr>
            <p:cNvPr id="15" name="Freeform 20"/>
            <p:cNvSpPr>
              <a:spLocks noEditPoints="1"/>
            </p:cNvSpPr>
            <p:nvPr/>
          </p:nvSpPr>
          <p:spPr bwMode="auto">
            <a:xfrm>
              <a:off x="4908550" y="3144838"/>
              <a:ext cx="3060700" cy="3405188"/>
            </a:xfrm>
            <a:custGeom>
              <a:avLst/>
              <a:gdLst>
                <a:gd name="T0" fmla="*/ 0 w 816"/>
                <a:gd name="T1" fmla="*/ 268 h 908"/>
                <a:gd name="T2" fmla="*/ 130 w 816"/>
                <a:gd name="T3" fmla="*/ 908 h 908"/>
                <a:gd name="T4" fmla="*/ 687 w 816"/>
                <a:gd name="T5" fmla="*/ 908 h 908"/>
                <a:gd name="T6" fmla="*/ 816 w 816"/>
                <a:gd name="T7" fmla="*/ 268 h 908"/>
                <a:gd name="T8" fmla="*/ 688 w 816"/>
                <a:gd name="T9" fmla="*/ 0 h 908"/>
                <a:gd name="T10" fmla="*/ 600 w 816"/>
                <a:gd name="T11" fmla="*/ 0 h 908"/>
                <a:gd name="T12" fmla="*/ 408 w 816"/>
                <a:gd name="T13" fmla="*/ 224 h 908"/>
                <a:gd name="T14" fmla="*/ 216 w 816"/>
                <a:gd name="T15" fmla="*/ 0 h 908"/>
                <a:gd name="T16" fmla="*/ 128 w 816"/>
                <a:gd name="T17" fmla="*/ 0 h 908"/>
                <a:gd name="T18" fmla="*/ 0 w 816"/>
                <a:gd name="T19" fmla="*/ 268 h 908"/>
                <a:gd name="T20" fmla="*/ 0 w 816"/>
                <a:gd name="T21" fmla="*/ 268 h 908"/>
                <a:gd name="T22" fmla="*/ 0 w 816"/>
                <a:gd name="T23" fmla="*/ 268 h 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16" h="908">
                  <a:moveTo>
                    <a:pt x="0" y="268"/>
                  </a:moveTo>
                  <a:cubicBezTo>
                    <a:pt x="0" y="268"/>
                    <a:pt x="137" y="573"/>
                    <a:pt x="130" y="908"/>
                  </a:cubicBezTo>
                  <a:cubicBezTo>
                    <a:pt x="687" y="908"/>
                    <a:pt x="687" y="908"/>
                    <a:pt x="687" y="908"/>
                  </a:cubicBezTo>
                  <a:cubicBezTo>
                    <a:pt x="680" y="573"/>
                    <a:pt x="816" y="268"/>
                    <a:pt x="816" y="268"/>
                  </a:cubicBezTo>
                  <a:cubicBezTo>
                    <a:pt x="667" y="212"/>
                    <a:pt x="688" y="0"/>
                    <a:pt x="688" y="0"/>
                  </a:cubicBezTo>
                  <a:cubicBezTo>
                    <a:pt x="600" y="0"/>
                    <a:pt x="600" y="0"/>
                    <a:pt x="600" y="0"/>
                  </a:cubicBezTo>
                  <a:cubicBezTo>
                    <a:pt x="600" y="224"/>
                    <a:pt x="408" y="224"/>
                    <a:pt x="408" y="224"/>
                  </a:cubicBezTo>
                  <a:cubicBezTo>
                    <a:pt x="408" y="224"/>
                    <a:pt x="216" y="224"/>
                    <a:pt x="216" y="0"/>
                  </a:cubicBezTo>
                  <a:cubicBezTo>
                    <a:pt x="128" y="0"/>
                    <a:pt x="128" y="0"/>
                    <a:pt x="128" y="0"/>
                  </a:cubicBezTo>
                  <a:cubicBezTo>
                    <a:pt x="128" y="0"/>
                    <a:pt x="150" y="212"/>
                    <a:pt x="0" y="268"/>
                  </a:cubicBezTo>
                  <a:close/>
                  <a:moveTo>
                    <a:pt x="0" y="268"/>
                  </a:moveTo>
                  <a:cubicBezTo>
                    <a:pt x="0" y="268"/>
                    <a:pt x="0" y="268"/>
                    <a:pt x="0" y="268"/>
                  </a:cubicBezTo>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21"/>
            <p:cNvSpPr>
              <a:spLocks noEditPoints="1"/>
            </p:cNvSpPr>
            <p:nvPr/>
          </p:nvSpPr>
          <p:spPr bwMode="auto">
            <a:xfrm>
              <a:off x="4008438" y="7045326"/>
              <a:ext cx="4864099" cy="2478088"/>
            </a:xfrm>
            <a:custGeom>
              <a:avLst/>
              <a:gdLst>
                <a:gd name="T0" fmla="*/ 940 w 1297"/>
                <a:gd name="T1" fmla="*/ 0 h 661"/>
                <a:gd name="T2" fmla="*/ 357 w 1297"/>
                <a:gd name="T3" fmla="*/ 0 h 661"/>
                <a:gd name="T4" fmla="*/ 220 w 1297"/>
                <a:gd name="T5" fmla="*/ 365 h 661"/>
                <a:gd name="T6" fmla="*/ 256 w 1297"/>
                <a:gd name="T7" fmla="*/ 497 h 661"/>
                <a:gd name="T8" fmla="*/ 390 w 1297"/>
                <a:gd name="T9" fmla="*/ 501 h 661"/>
                <a:gd name="T10" fmla="*/ 520 w 1297"/>
                <a:gd name="T11" fmla="*/ 493 h 661"/>
                <a:gd name="T12" fmla="*/ 648 w 1297"/>
                <a:gd name="T13" fmla="*/ 497 h 661"/>
                <a:gd name="T14" fmla="*/ 776 w 1297"/>
                <a:gd name="T15" fmla="*/ 493 h 661"/>
                <a:gd name="T16" fmla="*/ 907 w 1297"/>
                <a:gd name="T17" fmla="*/ 501 h 661"/>
                <a:gd name="T18" fmla="*/ 1040 w 1297"/>
                <a:gd name="T19" fmla="*/ 497 h 661"/>
                <a:gd name="T20" fmla="*/ 1076 w 1297"/>
                <a:gd name="T21" fmla="*/ 365 h 661"/>
                <a:gd name="T22" fmla="*/ 940 w 1297"/>
                <a:gd name="T23" fmla="*/ 0 h 661"/>
                <a:gd name="T24" fmla="*/ 940 w 1297"/>
                <a:gd name="T25" fmla="*/ 0 h 661"/>
                <a:gd name="T26" fmla="*/ 940 w 1297"/>
                <a:gd name="T27"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7" h="661">
                  <a:moveTo>
                    <a:pt x="940" y="0"/>
                  </a:moveTo>
                  <a:cubicBezTo>
                    <a:pt x="357" y="0"/>
                    <a:pt x="357" y="0"/>
                    <a:pt x="357" y="0"/>
                  </a:cubicBezTo>
                  <a:cubicBezTo>
                    <a:pt x="332" y="133"/>
                    <a:pt x="271" y="296"/>
                    <a:pt x="220" y="365"/>
                  </a:cubicBezTo>
                  <a:cubicBezTo>
                    <a:pt x="0" y="661"/>
                    <a:pt x="256" y="497"/>
                    <a:pt x="256" y="497"/>
                  </a:cubicBezTo>
                  <a:cubicBezTo>
                    <a:pt x="256" y="497"/>
                    <a:pt x="315" y="601"/>
                    <a:pt x="390" y="501"/>
                  </a:cubicBezTo>
                  <a:cubicBezTo>
                    <a:pt x="390" y="501"/>
                    <a:pt x="464" y="601"/>
                    <a:pt x="520" y="493"/>
                  </a:cubicBezTo>
                  <a:cubicBezTo>
                    <a:pt x="520" y="493"/>
                    <a:pt x="580" y="597"/>
                    <a:pt x="648" y="497"/>
                  </a:cubicBezTo>
                  <a:cubicBezTo>
                    <a:pt x="716" y="597"/>
                    <a:pt x="776" y="493"/>
                    <a:pt x="776" y="493"/>
                  </a:cubicBezTo>
                  <a:cubicBezTo>
                    <a:pt x="832" y="601"/>
                    <a:pt x="907" y="501"/>
                    <a:pt x="907" y="501"/>
                  </a:cubicBezTo>
                  <a:cubicBezTo>
                    <a:pt x="982" y="601"/>
                    <a:pt x="1040" y="497"/>
                    <a:pt x="1040" y="497"/>
                  </a:cubicBezTo>
                  <a:cubicBezTo>
                    <a:pt x="1040" y="497"/>
                    <a:pt x="1297" y="661"/>
                    <a:pt x="1076" y="365"/>
                  </a:cubicBezTo>
                  <a:cubicBezTo>
                    <a:pt x="1026" y="296"/>
                    <a:pt x="965" y="133"/>
                    <a:pt x="940" y="0"/>
                  </a:cubicBezTo>
                  <a:close/>
                  <a:moveTo>
                    <a:pt x="940" y="0"/>
                  </a:moveTo>
                  <a:cubicBezTo>
                    <a:pt x="940" y="0"/>
                    <a:pt x="940" y="0"/>
                    <a:pt x="940" y="0"/>
                  </a:cubicBezTo>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 name="Group 17"/>
          <p:cNvGrpSpPr>
            <a:grpSpLocks noChangeAspect="1"/>
          </p:cNvGrpSpPr>
          <p:nvPr/>
        </p:nvGrpSpPr>
        <p:grpSpPr>
          <a:xfrm>
            <a:off x="148621" y="3333681"/>
            <a:ext cx="432448" cy="324338"/>
            <a:chOff x="646113" y="5949950"/>
            <a:chExt cx="196850" cy="147638"/>
          </a:xfrm>
        </p:grpSpPr>
        <p:sp>
          <p:nvSpPr>
            <p:cNvPr id="19" name="Freeform 20"/>
            <p:cNvSpPr>
              <a:spLocks/>
            </p:cNvSpPr>
            <p:nvPr/>
          </p:nvSpPr>
          <p:spPr bwMode="auto">
            <a:xfrm>
              <a:off x="703263" y="5949950"/>
              <a:ext cx="61913" cy="33338"/>
            </a:xfrm>
            <a:custGeom>
              <a:avLst/>
              <a:gdLst>
                <a:gd name="T0" fmla="*/ 49 w 51"/>
                <a:gd name="T1" fmla="*/ 28 h 28"/>
                <a:gd name="T2" fmla="*/ 41 w 51"/>
                <a:gd name="T3" fmla="*/ 28 h 28"/>
                <a:gd name="T4" fmla="*/ 39 w 51"/>
                <a:gd name="T5" fmla="*/ 26 h 28"/>
                <a:gd name="T6" fmla="*/ 39 w 51"/>
                <a:gd name="T7" fmla="*/ 16 h 28"/>
                <a:gd name="T8" fmla="*/ 37 w 51"/>
                <a:gd name="T9" fmla="*/ 14 h 28"/>
                <a:gd name="T10" fmla="*/ 13 w 51"/>
                <a:gd name="T11" fmla="*/ 14 h 28"/>
                <a:gd name="T12" fmla="*/ 11 w 51"/>
                <a:gd name="T13" fmla="*/ 16 h 28"/>
                <a:gd name="T14" fmla="*/ 11 w 51"/>
                <a:gd name="T15" fmla="*/ 26 h 28"/>
                <a:gd name="T16" fmla="*/ 9 w 51"/>
                <a:gd name="T17" fmla="*/ 28 h 28"/>
                <a:gd name="T18" fmla="*/ 2 w 51"/>
                <a:gd name="T19" fmla="*/ 28 h 28"/>
                <a:gd name="T20" fmla="*/ 0 w 51"/>
                <a:gd name="T21" fmla="*/ 26 h 28"/>
                <a:gd name="T22" fmla="*/ 0 w 51"/>
                <a:gd name="T23" fmla="*/ 2 h 28"/>
                <a:gd name="T24" fmla="*/ 2 w 51"/>
                <a:gd name="T25" fmla="*/ 0 h 28"/>
                <a:gd name="T26" fmla="*/ 49 w 51"/>
                <a:gd name="T27" fmla="*/ 0 h 28"/>
                <a:gd name="T28" fmla="*/ 51 w 51"/>
                <a:gd name="T29" fmla="*/ 2 h 28"/>
                <a:gd name="T30" fmla="*/ 51 w 51"/>
                <a:gd name="T31" fmla="*/ 26 h 28"/>
                <a:gd name="T32" fmla="*/ 49 w 51"/>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28">
                  <a:moveTo>
                    <a:pt x="49" y="28"/>
                  </a:moveTo>
                  <a:cubicBezTo>
                    <a:pt x="41" y="28"/>
                    <a:pt x="41" y="28"/>
                    <a:pt x="41" y="28"/>
                  </a:cubicBezTo>
                  <a:cubicBezTo>
                    <a:pt x="40" y="28"/>
                    <a:pt x="39" y="27"/>
                    <a:pt x="39" y="26"/>
                  </a:cubicBezTo>
                  <a:cubicBezTo>
                    <a:pt x="39" y="16"/>
                    <a:pt x="39" y="16"/>
                    <a:pt x="39" y="16"/>
                  </a:cubicBezTo>
                  <a:cubicBezTo>
                    <a:pt x="39" y="15"/>
                    <a:pt x="38" y="14"/>
                    <a:pt x="37" y="14"/>
                  </a:cubicBezTo>
                  <a:cubicBezTo>
                    <a:pt x="13" y="14"/>
                    <a:pt x="13" y="14"/>
                    <a:pt x="13" y="14"/>
                  </a:cubicBezTo>
                  <a:cubicBezTo>
                    <a:pt x="12" y="14"/>
                    <a:pt x="11" y="15"/>
                    <a:pt x="11" y="16"/>
                  </a:cubicBezTo>
                  <a:cubicBezTo>
                    <a:pt x="11" y="26"/>
                    <a:pt x="11" y="26"/>
                    <a:pt x="11" y="26"/>
                  </a:cubicBezTo>
                  <a:cubicBezTo>
                    <a:pt x="11" y="27"/>
                    <a:pt x="10" y="28"/>
                    <a:pt x="9" y="28"/>
                  </a:cubicBezTo>
                  <a:cubicBezTo>
                    <a:pt x="2" y="28"/>
                    <a:pt x="2" y="28"/>
                    <a:pt x="2" y="28"/>
                  </a:cubicBezTo>
                  <a:cubicBezTo>
                    <a:pt x="0" y="28"/>
                    <a:pt x="0" y="27"/>
                    <a:pt x="0" y="26"/>
                  </a:cubicBezTo>
                  <a:cubicBezTo>
                    <a:pt x="0" y="2"/>
                    <a:pt x="0" y="2"/>
                    <a:pt x="0" y="2"/>
                  </a:cubicBezTo>
                  <a:cubicBezTo>
                    <a:pt x="0" y="1"/>
                    <a:pt x="0" y="0"/>
                    <a:pt x="2" y="0"/>
                  </a:cubicBezTo>
                  <a:cubicBezTo>
                    <a:pt x="49" y="0"/>
                    <a:pt x="49" y="0"/>
                    <a:pt x="49" y="0"/>
                  </a:cubicBezTo>
                  <a:cubicBezTo>
                    <a:pt x="50" y="0"/>
                    <a:pt x="51" y="1"/>
                    <a:pt x="51" y="2"/>
                  </a:cubicBezTo>
                  <a:cubicBezTo>
                    <a:pt x="51" y="26"/>
                    <a:pt x="51" y="26"/>
                    <a:pt x="51" y="26"/>
                  </a:cubicBezTo>
                  <a:cubicBezTo>
                    <a:pt x="51" y="27"/>
                    <a:pt x="50" y="28"/>
                    <a:pt x="49" y="28"/>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0" name="Rectangle 21"/>
            <p:cNvSpPr>
              <a:spLocks noChangeArrowheads="1"/>
            </p:cNvSpPr>
            <p:nvPr/>
          </p:nvSpPr>
          <p:spPr bwMode="auto">
            <a:xfrm>
              <a:off x="646113" y="5976938"/>
              <a:ext cx="174625" cy="120650"/>
            </a:xfrm>
            <a:prstGeom prst="rect">
              <a:avLst/>
            </a:prstGeom>
            <a:solidFill>
              <a:schemeClr val="accent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1" name="Freeform 22"/>
            <p:cNvSpPr>
              <a:spLocks/>
            </p:cNvSpPr>
            <p:nvPr/>
          </p:nvSpPr>
          <p:spPr bwMode="auto">
            <a:xfrm>
              <a:off x="752475" y="5989638"/>
              <a:ext cx="90488" cy="87313"/>
            </a:xfrm>
            <a:custGeom>
              <a:avLst/>
              <a:gdLst>
                <a:gd name="T0" fmla="*/ 57 w 57"/>
                <a:gd name="T1" fmla="*/ 34 h 55"/>
                <a:gd name="T2" fmla="*/ 34 w 57"/>
                <a:gd name="T3" fmla="*/ 55 h 55"/>
                <a:gd name="T4" fmla="*/ 0 w 57"/>
                <a:gd name="T5" fmla="*/ 23 h 55"/>
                <a:gd name="T6" fmla="*/ 0 w 57"/>
                <a:gd name="T7" fmla="*/ 0 h 55"/>
                <a:gd name="T8" fmla="*/ 22 w 57"/>
                <a:gd name="T9" fmla="*/ 0 h 55"/>
                <a:gd name="T10" fmla="*/ 57 w 57"/>
                <a:gd name="T11" fmla="*/ 34 h 55"/>
              </a:gdLst>
              <a:ahLst/>
              <a:cxnLst>
                <a:cxn ang="0">
                  <a:pos x="T0" y="T1"/>
                </a:cxn>
                <a:cxn ang="0">
                  <a:pos x="T2" y="T3"/>
                </a:cxn>
                <a:cxn ang="0">
                  <a:pos x="T4" y="T5"/>
                </a:cxn>
                <a:cxn ang="0">
                  <a:pos x="T6" y="T7"/>
                </a:cxn>
                <a:cxn ang="0">
                  <a:pos x="T8" y="T9"/>
                </a:cxn>
                <a:cxn ang="0">
                  <a:pos x="T10" y="T11"/>
                </a:cxn>
              </a:cxnLst>
              <a:rect l="0" t="0" r="r" b="b"/>
              <a:pathLst>
                <a:path w="57" h="55">
                  <a:moveTo>
                    <a:pt x="57" y="34"/>
                  </a:moveTo>
                  <a:lnTo>
                    <a:pt x="34" y="55"/>
                  </a:lnTo>
                  <a:lnTo>
                    <a:pt x="0" y="23"/>
                  </a:lnTo>
                  <a:lnTo>
                    <a:pt x="0" y="0"/>
                  </a:lnTo>
                  <a:lnTo>
                    <a:pt x="22" y="0"/>
                  </a:lnTo>
                  <a:lnTo>
                    <a:pt x="57" y="34"/>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2" name="Freeform 23"/>
            <p:cNvSpPr>
              <a:spLocks/>
            </p:cNvSpPr>
            <p:nvPr/>
          </p:nvSpPr>
          <p:spPr bwMode="auto">
            <a:xfrm>
              <a:off x="774700" y="6011863"/>
              <a:ext cx="33338" cy="31750"/>
            </a:xfrm>
            <a:custGeom>
              <a:avLst/>
              <a:gdLst>
                <a:gd name="T0" fmla="*/ 20 w 27"/>
                <a:gd name="T1" fmla="*/ 18 h 27"/>
                <a:gd name="T2" fmla="*/ 15 w 27"/>
                <a:gd name="T3" fmla="*/ 13 h 27"/>
                <a:gd name="T4" fmla="*/ 27 w 27"/>
                <a:gd name="T5" fmla="*/ 5 h 27"/>
                <a:gd name="T6" fmla="*/ 25 w 27"/>
                <a:gd name="T7" fmla="*/ 4 h 27"/>
                <a:gd name="T8" fmla="*/ 10 w 27"/>
                <a:gd name="T9" fmla="*/ 7 h 27"/>
                <a:gd name="T10" fmla="*/ 6 w 27"/>
                <a:gd name="T11" fmla="*/ 2 h 27"/>
                <a:gd name="T12" fmla="*/ 1 w 27"/>
                <a:gd name="T13" fmla="*/ 1 h 27"/>
                <a:gd name="T14" fmla="*/ 3 w 27"/>
                <a:gd name="T15" fmla="*/ 6 h 27"/>
                <a:gd name="T16" fmla="*/ 8 w 27"/>
                <a:gd name="T17" fmla="*/ 10 h 27"/>
                <a:gd name="T18" fmla="*/ 4 w 27"/>
                <a:gd name="T19" fmla="*/ 25 h 27"/>
                <a:gd name="T20" fmla="*/ 5 w 27"/>
                <a:gd name="T21" fmla="*/ 27 h 27"/>
                <a:gd name="T22" fmla="*/ 13 w 27"/>
                <a:gd name="T23" fmla="*/ 15 h 27"/>
                <a:gd name="T24" fmla="*/ 18 w 27"/>
                <a:gd name="T25" fmla="*/ 20 h 27"/>
                <a:gd name="T26" fmla="*/ 18 w 27"/>
                <a:gd name="T27" fmla="*/ 25 h 27"/>
                <a:gd name="T28" fmla="*/ 19 w 27"/>
                <a:gd name="T29" fmla="*/ 26 h 27"/>
                <a:gd name="T30" fmla="*/ 22 w 27"/>
                <a:gd name="T31" fmla="*/ 22 h 27"/>
                <a:gd name="T32" fmla="*/ 26 w 27"/>
                <a:gd name="T33" fmla="*/ 19 h 27"/>
                <a:gd name="T34" fmla="*/ 25 w 27"/>
                <a:gd name="T35" fmla="*/ 18 h 27"/>
                <a:gd name="T36" fmla="*/ 20 w 27"/>
                <a:gd name="T37"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 h="27">
                  <a:moveTo>
                    <a:pt x="20" y="18"/>
                  </a:moveTo>
                  <a:cubicBezTo>
                    <a:pt x="15" y="13"/>
                    <a:pt x="15" y="13"/>
                    <a:pt x="15" y="13"/>
                  </a:cubicBezTo>
                  <a:cubicBezTo>
                    <a:pt x="27" y="5"/>
                    <a:pt x="27" y="5"/>
                    <a:pt x="27" y="5"/>
                  </a:cubicBezTo>
                  <a:cubicBezTo>
                    <a:pt x="25" y="4"/>
                    <a:pt x="25" y="4"/>
                    <a:pt x="25" y="4"/>
                  </a:cubicBezTo>
                  <a:cubicBezTo>
                    <a:pt x="10" y="7"/>
                    <a:pt x="10" y="7"/>
                    <a:pt x="10" y="7"/>
                  </a:cubicBezTo>
                  <a:cubicBezTo>
                    <a:pt x="6" y="2"/>
                    <a:pt x="6" y="2"/>
                    <a:pt x="6" y="2"/>
                  </a:cubicBezTo>
                  <a:cubicBezTo>
                    <a:pt x="5" y="1"/>
                    <a:pt x="2" y="0"/>
                    <a:pt x="1" y="1"/>
                  </a:cubicBezTo>
                  <a:cubicBezTo>
                    <a:pt x="0" y="2"/>
                    <a:pt x="1" y="5"/>
                    <a:pt x="3" y="6"/>
                  </a:cubicBezTo>
                  <a:cubicBezTo>
                    <a:pt x="8" y="10"/>
                    <a:pt x="8" y="10"/>
                    <a:pt x="8" y="10"/>
                  </a:cubicBezTo>
                  <a:cubicBezTo>
                    <a:pt x="4" y="25"/>
                    <a:pt x="4" y="25"/>
                    <a:pt x="4" y="25"/>
                  </a:cubicBezTo>
                  <a:cubicBezTo>
                    <a:pt x="5" y="27"/>
                    <a:pt x="5" y="27"/>
                    <a:pt x="5" y="27"/>
                  </a:cubicBezTo>
                  <a:cubicBezTo>
                    <a:pt x="13" y="15"/>
                    <a:pt x="13" y="15"/>
                    <a:pt x="13" y="15"/>
                  </a:cubicBezTo>
                  <a:cubicBezTo>
                    <a:pt x="18" y="20"/>
                    <a:pt x="18" y="20"/>
                    <a:pt x="18" y="20"/>
                  </a:cubicBezTo>
                  <a:cubicBezTo>
                    <a:pt x="18" y="22"/>
                    <a:pt x="18" y="25"/>
                    <a:pt x="18" y="25"/>
                  </a:cubicBezTo>
                  <a:cubicBezTo>
                    <a:pt x="19" y="26"/>
                    <a:pt x="19" y="26"/>
                    <a:pt x="19" y="26"/>
                  </a:cubicBezTo>
                  <a:cubicBezTo>
                    <a:pt x="22" y="22"/>
                    <a:pt x="22" y="22"/>
                    <a:pt x="22" y="22"/>
                  </a:cubicBezTo>
                  <a:cubicBezTo>
                    <a:pt x="26" y="19"/>
                    <a:pt x="26" y="19"/>
                    <a:pt x="26" y="19"/>
                  </a:cubicBezTo>
                  <a:cubicBezTo>
                    <a:pt x="25" y="18"/>
                    <a:pt x="25" y="18"/>
                    <a:pt x="25" y="18"/>
                  </a:cubicBezTo>
                  <a:lnTo>
                    <a:pt x="20" y="1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24" name="Group 23"/>
          <p:cNvGrpSpPr>
            <a:grpSpLocks noChangeAspect="1"/>
          </p:cNvGrpSpPr>
          <p:nvPr/>
        </p:nvGrpSpPr>
        <p:grpSpPr>
          <a:xfrm>
            <a:off x="121953" y="4482042"/>
            <a:ext cx="404576" cy="386986"/>
            <a:chOff x="137726" y="1514859"/>
            <a:chExt cx="803275" cy="768350"/>
          </a:xfrm>
        </p:grpSpPr>
        <p:sp>
          <p:nvSpPr>
            <p:cNvPr id="25" name="Freeform 10"/>
            <p:cNvSpPr>
              <a:spLocks noEditPoints="1"/>
            </p:cNvSpPr>
            <p:nvPr/>
          </p:nvSpPr>
          <p:spPr bwMode="auto">
            <a:xfrm>
              <a:off x="137726" y="1514859"/>
              <a:ext cx="803275" cy="768350"/>
            </a:xfrm>
            <a:custGeom>
              <a:avLst/>
              <a:gdLst>
                <a:gd name="T0" fmla="*/ 190 w 214"/>
                <a:gd name="T1" fmla="*/ 15 h 205"/>
                <a:gd name="T2" fmla="*/ 153 w 214"/>
                <a:gd name="T3" fmla="*/ 0 h 205"/>
                <a:gd name="T4" fmla="*/ 117 w 214"/>
                <a:gd name="T5" fmla="*/ 10 h 205"/>
                <a:gd name="T6" fmla="*/ 124 w 214"/>
                <a:gd name="T7" fmla="*/ 26 h 205"/>
                <a:gd name="T8" fmla="*/ 153 w 214"/>
                <a:gd name="T9" fmla="*/ 17 h 205"/>
                <a:gd name="T10" fmla="*/ 178 w 214"/>
                <a:gd name="T11" fmla="*/ 27 h 205"/>
                <a:gd name="T12" fmla="*/ 164 w 214"/>
                <a:gd name="T13" fmla="*/ 104 h 205"/>
                <a:gd name="T14" fmla="*/ 112 w 214"/>
                <a:gd name="T15" fmla="*/ 128 h 205"/>
                <a:gd name="T16" fmla="*/ 87 w 214"/>
                <a:gd name="T17" fmla="*/ 118 h 205"/>
                <a:gd name="T18" fmla="*/ 78 w 214"/>
                <a:gd name="T19" fmla="*/ 81 h 205"/>
                <a:gd name="T20" fmla="*/ 76 w 214"/>
                <a:gd name="T21" fmla="*/ 81 h 205"/>
                <a:gd name="T22" fmla="*/ 61 w 214"/>
                <a:gd name="T23" fmla="*/ 78 h 205"/>
                <a:gd name="T24" fmla="*/ 61 w 214"/>
                <a:gd name="T25" fmla="*/ 104 h 205"/>
                <a:gd name="T26" fmla="*/ 52 w 214"/>
                <a:gd name="T27" fmla="*/ 144 h 205"/>
                <a:gd name="T28" fmla="*/ 43 w 214"/>
                <a:gd name="T29" fmla="*/ 153 h 205"/>
                <a:gd name="T30" fmla="*/ 42 w 214"/>
                <a:gd name="T31" fmla="*/ 153 h 205"/>
                <a:gd name="T32" fmla="*/ 33 w 214"/>
                <a:gd name="T33" fmla="*/ 153 h 205"/>
                <a:gd name="T34" fmla="*/ 2 w 214"/>
                <a:gd name="T35" fmla="*/ 184 h 205"/>
                <a:gd name="T36" fmla="*/ 6 w 214"/>
                <a:gd name="T37" fmla="*/ 199 h 205"/>
                <a:gd name="T38" fmla="*/ 20 w 214"/>
                <a:gd name="T39" fmla="*/ 203 h 205"/>
                <a:gd name="T40" fmla="*/ 51 w 214"/>
                <a:gd name="T41" fmla="*/ 172 h 205"/>
                <a:gd name="T42" fmla="*/ 51 w 214"/>
                <a:gd name="T43" fmla="*/ 162 h 205"/>
                <a:gd name="T44" fmla="*/ 60 w 214"/>
                <a:gd name="T45" fmla="*/ 153 h 205"/>
                <a:gd name="T46" fmla="*/ 99 w 214"/>
                <a:gd name="T47" fmla="*/ 143 h 205"/>
                <a:gd name="T48" fmla="*/ 111 w 214"/>
                <a:gd name="T49" fmla="*/ 144 h 205"/>
                <a:gd name="T50" fmla="*/ 175 w 214"/>
                <a:gd name="T51" fmla="*/ 116 h 205"/>
                <a:gd name="T52" fmla="*/ 190 w 214"/>
                <a:gd name="T53" fmla="*/ 15 h 205"/>
                <a:gd name="T54" fmla="*/ 70 w 214"/>
                <a:gd name="T55" fmla="*/ 134 h 205"/>
                <a:gd name="T56" fmla="*/ 72 w 214"/>
                <a:gd name="T57" fmla="*/ 128 h 205"/>
                <a:gd name="T58" fmla="*/ 74 w 214"/>
                <a:gd name="T59" fmla="*/ 130 h 205"/>
                <a:gd name="T60" fmla="*/ 77 w 214"/>
                <a:gd name="T61" fmla="*/ 133 h 205"/>
                <a:gd name="T62" fmla="*/ 70 w 214"/>
                <a:gd name="T63" fmla="*/ 13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4" h="205">
                  <a:moveTo>
                    <a:pt x="190" y="15"/>
                  </a:moveTo>
                  <a:cubicBezTo>
                    <a:pt x="180" y="5"/>
                    <a:pt x="167" y="0"/>
                    <a:pt x="153" y="0"/>
                  </a:cubicBezTo>
                  <a:cubicBezTo>
                    <a:pt x="141" y="0"/>
                    <a:pt x="129" y="4"/>
                    <a:pt x="117" y="10"/>
                  </a:cubicBezTo>
                  <a:cubicBezTo>
                    <a:pt x="121" y="15"/>
                    <a:pt x="122" y="20"/>
                    <a:pt x="124" y="26"/>
                  </a:cubicBezTo>
                  <a:cubicBezTo>
                    <a:pt x="132" y="20"/>
                    <a:pt x="143" y="17"/>
                    <a:pt x="153" y="17"/>
                  </a:cubicBezTo>
                  <a:cubicBezTo>
                    <a:pt x="160" y="17"/>
                    <a:pt x="171" y="19"/>
                    <a:pt x="178" y="27"/>
                  </a:cubicBezTo>
                  <a:cubicBezTo>
                    <a:pt x="195" y="44"/>
                    <a:pt x="188" y="79"/>
                    <a:pt x="164" y="104"/>
                  </a:cubicBezTo>
                  <a:cubicBezTo>
                    <a:pt x="148" y="119"/>
                    <a:pt x="130" y="128"/>
                    <a:pt x="112" y="128"/>
                  </a:cubicBezTo>
                  <a:cubicBezTo>
                    <a:pt x="104" y="128"/>
                    <a:pt x="94" y="126"/>
                    <a:pt x="87" y="118"/>
                  </a:cubicBezTo>
                  <a:cubicBezTo>
                    <a:pt x="78" y="110"/>
                    <a:pt x="76" y="95"/>
                    <a:pt x="78" y="81"/>
                  </a:cubicBezTo>
                  <a:cubicBezTo>
                    <a:pt x="76" y="81"/>
                    <a:pt x="76" y="81"/>
                    <a:pt x="76" y="81"/>
                  </a:cubicBezTo>
                  <a:cubicBezTo>
                    <a:pt x="71" y="81"/>
                    <a:pt x="65" y="80"/>
                    <a:pt x="61" y="78"/>
                  </a:cubicBezTo>
                  <a:cubicBezTo>
                    <a:pt x="59" y="87"/>
                    <a:pt x="59" y="96"/>
                    <a:pt x="61" y="104"/>
                  </a:cubicBezTo>
                  <a:cubicBezTo>
                    <a:pt x="61" y="116"/>
                    <a:pt x="60" y="136"/>
                    <a:pt x="52" y="144"/>
                  </a:cubicBezTo>
                  <a:cubicBezTo>
                    <a:pt x="43" y="153"/>
                    <a:pt x="43" y="153"/>
                    <a:pt x="43" y="153"/>
                  </a:cubicBezTo>
                  <a:cubicBezTo>
                    <a:pt x="42" y="153"/>
                    <a:pt x="42" y="153"/>
                    <a:pt x="42" y="153"/>
                  </a:cubicBezTo>
                  <a:cubicBezTo>
                    <a:pt x="40" y="150"/>
                    <a:pt x="36" y="150"/>
                    <a:pt x="33" y="153"/>
                  </a:cubicBezTo>
                  <a:cubicBezTo>
                    <a:pt x="2" y="184"/>
                    <a:pt x="2" y="184"/>
                    <a:pt x="2" y="184"/>
                  </a:cubicBezTo>
                  <a:cubicBezTo>
                    <a:pt x="0" y="187"/>
                    <a:pt x="1" y="194"/>
                    <a:pt x="6" y="199"/>
                  </a:cubicBezTo>
                  <a:cubicBezTo>
                    <a:pt x="11" y="204"/>
                    <a:pt x="18" y="205"/>
                    <a:pt x="20" y="203"/>
                  </a:cubicBezTo>
                  <a:cubicBezTo>
                    <a:pt x="51" y="172"/>
                    <a:pt x="51" y="172"/>
                    <a:pt x="51" y="172"/>
                  </a:cubicBezTo>
                  <a:cubicBezTo>
                    <a:pt x="54" y="169"/>
                    <a:pt x="54" y="165"/>
                    <a:pt x="51" y="162"/>
                  </a:cubicBezTo>
                  <a:cubicBezTo>
                    <a:pt x="60" y="153"/>
                    <a:pt x="60" y="153"/>
                    <a:pt x="60" y="153"/>
                  </a:cubicBezTo>
                  <a:cubicBezTo>
                    <a:pt x="68" y="145"/>
                    <a:pt x="87" y="143"/>
                    <a:pt x="99" y="143"/>
                  </a:cubicBezTo>
                  <a:cubicBezTo>
                    <a:pt x="103" y="144"/>
                    <a:pt x="107" y="144"/>
                    <a:pt x="111" y="144"/>
                  </a:cubicBezTo>
                  <a:cubicBezTo>
                    <a:pt x="132" y="144"/>
                    <a:pt x="156" y="134"/>
                    <a:pt x="175" y="116"/>
                  </a:cubicBezTo>
                  <a:cubicBezTo>
                    <a:pt x="208" y="84"/>
                    <a:pt x="214" y="39"/>
                    <a:pt x="190" y="15"/>
                  </a:cubicBezTo>
                  <a:close/>
                  <a:moveTo>
                    <a:pt x="70" y="134"/>
                  </a:moveTo>
                  <a:cubicBezTo>
                    <a:pt x="71" y="132"/>
                    <a:pt x="71" y="130"/>
                    <a:pt x="72" y="128"/>
                  </a:cubicBezTo>
                  <a:cubicBezTo>
                    <a:pt x="73" y="129"/>
                    <a:pt x="73" y="129"/>
                    <a:pt x="74" y="130"/>
                  </a:cubicBezTo>
                  <a:cubicBezTo>
                    <a:pt x="75" y="131"/>
                    <a:pt x="76" y="132"/>
                    <a:pt x="77" y="133"/>
                  </a:cubicBezTo>
                  <a:cubicBezTo>
                    <a:pt x="75" y="133"/>
                    <a:pt x="73" y="134"/>
                    <a:pt x="70" y="134"/>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
            <p:cNvSpPr>
              <a:spLocks/>
            </p:cNvSpPr>
            <p:nvPr/>
          </p:nvSpPr>
          <p:spPr bwMode="auto">
            <a:xfrm>
              <a:off x="434589" y="1514859"/>
              <a:ext cx="119063" cy="123825"/>
            </a:xfrm>
            <a:custGeom>
              <a:avLst/>
              <a:gdLst>
                <a:gd name="T0" fmla="*/ 10 w 32"/>
                <a:gd name="T1" fmla="*/ 22 h 33"/>
                <a:gd name="T2" fmla="*/ 0 w 32"/>
                <a:gd name="T3" fmla="*/ 0 h 33"/>
                <a:gd name="T4" fmla="*/ 23 w 32"/>
                <a:gd name="T5" fmla="*/ 11 h 33"/>
                <a:gd name="T6" fmla="*/ 32 w 32"/>
                <a:gd name="T7" fmla="*/ 33 h 33"/>
                <a:gd name="T8" fmla="*/ 10 w 32"/>
                <a:gd name="T9" fmla="*/ 22 h 33"/>
              </a:gdLst>
              <a:ahLst/>
              <a:cxnLst>
                <a:cxn ang="0">
                  <a:pos x="T0" y="T1"/>
                </a:cxn>
                <a:cxn ang="0">
                  <a:pos x="T2" y="T3"/>
                </a:cxn>
                <a:cxn ang="0">
                  <a:pos x="T4" y="T5"/>
                </a:cxn>
                <a:cxn ang="0">
                  <a:pos x="T6" y="T7"/>
                </a:cxn>
                <a:cxn ang="0">
                  <a:pos x="T8" y="T9"/>
                </a:cxn>
              </a:cxnLst>
              <a:rect l="0" t="0" r="r" b="b"/>
              <a:pathLst>
                <a:path w="32" h="33">
                  <a:moveTo>
                    <a:pt x="10" y="22"/>
                  </a:moveTo>
                  <a:cubicBezTo>
                    <a:pt x="2" y="14"/>
                    <a:pt x="0" y="5"/>
                    <a:pt x="0" y="0"/>
                  </a:cubicBezTo>
                  <a:cubicBezTo>
                    <a:pt x="8" y="0"/>
                    <a:pt x="16" y="4"/>
                    <a:pt x="23" y="11"/>
                  </a:cubicBezTo>
                  <a:cubicBezTo>
                    <a:pt x="29" y="16"/>
                    <a:pt x="32" y="25"/>
                    <a:pt x="32" y="33"/>
                  </a:cubicBezTo>
                  <a:cubicBezTo>
                    <a:pt x="27" y="33"/>
                    <a:pt x="19" y="30"/>
                    <a:pt x="10" y="22"/>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2"/>
            <p:cNvSpPr>
              <a:spLocks/>
            </p:cNvSpPr>
            <p:nvPr/>
          </p:nvSpPr>
          <p:spPr bwMode="auto">
            <a:xfrm>
              <a:off x="299651" y="1649797"/>
              <a:ext cx="123825" cy="119063"/>
            </a:xfrm>
            <a:custGeom>
              <a:avLst/>
              <a:gdLst>
                <a:gd name="T0" fmla="*/ 11 w 33"/>
                <a:gd name="T1" fmla="*/ 23 h 32"/>
                <a:gd name="T2" fmla="*/ 0 w 33"/>
                <a:gd name="T3" fmla="*/ 0 h 32"/>
                <a:gd name="T4" fmla="*/ 22 w 33"/>
                <a:gd name="T5" fmla="*/ 10 h 32"/>
                <a:gd name="T6" fmla="*/ 33 w 33"/>
                <a:gd name="T7" fmla="*/ 32 h 32"/>
                <a:gd name="T8" fmla="*/ 11 w 33"/>
                <a:gd name="T9" fmla="*/ 23 h 32"/>
              </a:gdLst>
              <a:ahLst/>
              <a:cxnLst>
                <a:cxn ang="0">
                  <a:pos x="T0" y="T1"/>
                </a:cxn>
                <a:cxn ang="0">
                  <a:pos x="T2" y="T3"/>
                </a:cxn>
                <a:cxn ang="0">
                  <a:pos x="T4" y="T5"/>
                </a:cxn>
                <a:cxn ang="0">
                  <a:pos x="T6" y="T7"/>
                </a:cxn>
                <a:cxn ang="0">
                  <a:pos x="T8" y="T9"/>
                </a:cxn>
              </a:cxnLst>
              <a:rect l="0" t="0" r="r" b="b"/>
              <a:pathLst>
                <a:path w="33" h="32">
                  <a:moveTo>
                    <a:pt x="11" y="23"/>
                  </a:moveTo>
                  <a:cubicBezTo>
                    <a:pt x="4" y="16"/>
                    <a:pt x="0" y="8"/>
                    <a:pt x="0" y="0"/>
                  </a:cubicBezTo>
                  <a:cubicBezTo>
                    <a:pt x="6" y="0"/>
                    <a:pt x="14" y="2"/>
                    <a:pt x="22" y="10"/>
                  </a:cubicBezTo>
                  <a:cubicBezTo>
                    <a:pt x="30" y="19"/>
                    <a:pt x="33" y="27"/>
                    <a:pt x="33" y="32"/>
                  </a:cubicBezTo>
                  <a:cubicBezTo>
                    <a:pt x="25" y="32"/>
                    <a:pt x="17" y="30"/>
                    <a:pt x="11" y="23"/>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3"/>
            <p:cNvSpPr>
              <a:spLocks/>
            </p:cNvSpPr>
            <p:nvPr/>
          </p:nvSpPr>
          <p:spPr bwMode="auto">
            <a:xfrm>
              <a:off x="302826" y="1518034"/>
              <a:ext cx="250825" cy="247650"/>
            </a:xfrm>
            <a:custGeom>
              <a:avLst/>
              <a:gdLst>
                <a:gd name="T0" fmla="*/ 26 w 67"/>
                <a:gd name="T1" fmla="*/ 40 h 66"/>
                <a:gd name="T2" fmla="*/ 0 w 67"/>
                <a:gd name="T3" fmla="*/ 28 h 66"/>
                <a:gd name="T4" fmla="*/ 10 w 67"/>
                <a:gd name="T5" fmla="*/ 10 h 66"/>
                <a:gd name="T6" fmla="*/ 27 w 67"/>
                <a:gd name="T7" fmla="*/ 0 h 66"/>
                <a:gd name="T8" fmla="*/ 41 w 67"/>
                <a:gd name="T9" fmla="*/ 26 h 66"/>
                <a:gd name="T10" fmla="*/ 67 w 67"/>
                <a:gd name="T11" fmla="*/ 38 h 66"/>
                <a:gd name="T12" fmla="*/ 58 w 67"/>
                <a:gd name="T13" fmla="*/ 57 h 66"/>
                <a:gd name="T14" fmla="*/ 39 w 67"/>
                <a:gd name="T15" fmla="*/ 66 h 66"/>
                <a:gd name="T16" fmla="*/ 26 w 67"/>
                <a:gd name="T17" fmla="*/ 4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66">
                  <a:moveTo>
                    <a:pt x="26" y="40"/>
                  </a:moveTo>
                  <a:cubicBezTo>
                    <a:pt x="16" y="31"/>
                    <a:pt x="6" y="28"/>
                    <a:pt x="0" y="28"/>
                  </a:cubicBezTo>
                  <a:cubicBezTo>
                    <a:pt x="1" y="21"/>
                    <a:pt x="4" y="15"/>
                    <a:pt x="10" y="10"/>
                  </a:cubicBezTo>
                  <a:cubicBezTo>
                    <a:pt x="15" y="4"/>
                    <a:pt x="21" y="1"/>
                    <a:pt x="27" y="0"/>
                  </a:cubicBezTo>
                  <a:cubicBezTo>
                    <a:pt x="28" y="6"/>
                    <a:pt x="31" y="16"/>
                    <a:pt x="41" y="26"/>
                  </a:cubicBezTo>
                  <a:cubicBezTo>
                    <a:pt x="50" y="36"/>
                    <a:pt x="60" y="38"/>
                    <a:pt x="67" y="38"/>
                  </a:cubicBezTo>
                  <a:cubicBezTo>
                    <a:pt x="66" y="45"/>
                    <a:pt x="63" y="52"/>
                    <a:pt x="58" y="57"/>
                  </a:cubicBezTo>
                  <a:cubicBezTo>
                    <a:pt x="53" y="62"/>
                    <a:pt x="46" y="65"/>
                    <a:pt x="39" y="66"/>
                  </a:cubicBezTo>
                  <a:cubicBezTo>
                    <a:pt x="38" y="60"/>
                    <a:pt x="36" y="50"/>
                    <a:pt x="26" y="4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 name="Group 29"/>
          <p:cNvGrpSpPr>
            <a:grpSpLocks noChangeAspect="1"/>
          </p:cNvGrpSpPr>
          <p:nvPr/>
        </p:nvGrpSpPr>
        <p:grpSpPr>
          <a:xfrm>
            <a:off x="151283" y="5063881"/>
            <a:ext cx="432448" cy="455207"/>
            <a:chOff x="900113" y="4327526"/>
            <a:chExt cx="150813" cy="158750"/>
          </a:xfrm>
        </p:grpSpPr>
        <p:sp>
          <p:nvSpPr>
            <p:cNvPr id="31" name="Freeform 442"/>
            <p:cNvSpPr>
              <a:spLocks noEditPoints="1"/>
            </p:cNvSpPr>
            <p:nvPr/>
          </p:nvSpPr>
          <p:spPr bwMode="auto">
            <a:xfrm>
              <a:off x="900113" y="4327526"/>
              <a:ext cx="150813" cy="158750"/>
            </a:xfrm>
            <a:custGeom>
              <a:avLst/>
              <a:gdLst>
                <a:gd name="T0" fmla="*/ 42 w 95"/>
                <a:gd name="T1" fmla="*/ 0 h 100"/>
                <a:gd name="T2" fmla="*/ 0 w 95"/>
                <a:gd name="T3" fmla="*/ 23 h 100"/>
                <a:gd name="T4" fmla="*/ 0 w 95"/>
                <a:gd name="T5" fmla="*/ 71 h 100"/>
                <a:gd name="T6" fmla="*/ 53 w 95"/>
                <a:gd name="T7" fmla="*/ 100 h 100"/>
                <a:gd name="T8" fmla="*/ 95 w 95"/>
                <a:gd name="T9" fmla="*/ 77 h 100"/>
                <a:gd name="T10" fmla="*/ 95 w 95"/>
                <a:gd name="T11" fmla="*/ 29 h 100"/>
                <a:gd name="T12" fmla="*/ 42 w 95"/>
                <a:gd name="T13" fmla="*/ 0 h 100"/>
                <a:gd name="T14" fmla="*/ 42 w 95"/>
                <a:gd name="T15" fmla="*/ 8 h 100"/>
                <a:gd name="T16" fmla="*/ 84 w 95"/>
                <a:gd name="T17" fmla="*/ 31 h 100"/>
                <a:gd name="T18" fmla="*/ 76 w 95"/>
                <a:gd name="T19" fmla="*/ 35 h 100"/>
                <a:gd name="T20" fmla="*/ 34 w 95"/>
                <a:gd name="T21" fmla="*/ 12 h 100"/>
                <a:gd name="T22" fmla="*/ 42 w 95"/>
                <a:gd name="T23" fmla="*/ 8 h 100"/>
                <a:gd name="T24" fmla="*/ 48 w 95"/>
                <a:gd name="T25" fmla="*/ 89 h 100"/>
                <a:gd name="T26" fmla="*/ 8 w 95"/>
                <a:gd name="T27" fmla="*/ 66 h 100"/>
                <a:gd name="T28" fmla="*/ 8 w 95"/>
                <a:gd name="T29" fmla="*/ 31 h 100"/>
                <a:gd name="T30" fmla="*/ 48 w 95"/>
                <a:gd name="T31" fmla="*/ 54 h 100"/>
                <a:gd name="T32" fmla="*/ 48 w 95"/>
                <a:gd name="T33" fmla="*/ 89 h 100"/>
                <a:gd name="T34" fmla="*/ 53 w 95"/>
                <a:gd name="T35" fmla="*/ 47 h 100"/>
                <a:gd name="T36" fmla="*/ 12 w 95"/>
                <a:gd name="T37" fmla="*/ 25 h 100"/>
                <a:gd name="T38" fmla="*/ 20 w 95"/>
                <a:gd name="T39" fmla="*/ 20 h 100"/>
                <a:gd name="T40" fmla="*/ 61 w 95"/>
                <a:gd name="T41" fmla="*/ 43 h 100"/>
                <a:gd name="T42" fmla="*/ 53 w 95"/>
                <a:gd name="T43" fmla="*/ 47 h 100"/>
                <a:gd name="T44" fmla="*/ 87 w 95"/>
                <a:gd name="T45" fmla="*/ 72 h 100"/>
                <a:gd name="T46" fmla="*/ 56 w 95"/>
                <a:gd name="T47" fmla="*/ 89 h 100"/>
                <a:gd name="T48" fmla="*/ 56 w 95"/>
                <a:gd name="T49" fmla="*/ 54 h 100"/>
                <a:gd name="T50" fmla="*/ 66 w 95"/>
                <a:gd name="T51" fmla="*/ 49 h 100"/>
                <a:gd name="T52" fmla="*/ 66 w 95"/>
                <a:gd name="T53" fmla="*/ 62 h 100"/>
                <a:gd name="T54" fmla="*/ 66 w 95"/>
                <a:gd name="T55" fmla="*/ 62 h 100"/>
                <a:gd name="T56" fmla="*/ 66 w 95"/>
                <a:gd name="T57" fmla="*/ 62 h 100"/>
                <a:gd name="T58" fmla="*/ 80 w 95"/>
                <a:gd name="T59" fmla="*/ 54 h 100"/>
                <a:gd name="T60" fmla="*/ 80 w 95"/>
                <a:gd name="T61" fmla="*/ 54 h 100"/>
                <a:gd name="T62" fmla="*/ 80 w 95"/>
                <a:gd name="T63" fmla="*/ 54 h 100"/>
                <a:gd name="T64" fmla="*/ 80 w 95"/>
                <a:gd name="T65" fmla="*/ 41 h 100"/>
                <a:gd name="T66" fmla="*/ 87 w 95"/>
                <a:gd name="T67" fmla="*/ 37 h 100"/>
                <a:gd name="T68" fmla="*/ 87 w 95"/>
                <a:gd name="T69" fmla="*/ 7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00">
                  <a:moveTo>
                    <a:pt x="42" y="0"/>
                  </a:moveTo>
                  <a:lnTo>
                    <a:pt x="0" y="23"/>
                  </a:lnTo>
                  <a:lnTo>
                    <a:pt x="0" y="71"/>
                  </a:lnTo>
                  <a:lnTo>
                    <a:pt x="53" y="100"/>
                  </a:lnTo>
                  <a:lnTo>
                    <a:pt x="95" y="77"/>
                  </a:lnTo>
                  <a:lnTo>
                    <a:pt x="95" y="29"/>
                  </a:lnTo>
                  <a:lnTo>
                    <a:pt x="42" y="0"/>
                  </a:lnTo>
                  <a:close/>
                  <a:moveTo>
                    <a:pt x="42" y="8"/>
                  </a:moveTo>
                  <a:lnTo>
                    <a:pt x="84" y="31"/>
                  </a:lnTo>
                  <a:lnTo>
                    <a:pt x="76" y="35"/>
                  </a:lnTo>
                  <a:lnTo>
                    <a:pt x="34" y="12"/>
                  </a:lnTo>
                  <a:lnTo>
                    <a:pt x="42" y="8"/>
                  </a:lnTo>
                  <a:close/>
                  <a:moveTo>
                    <a:pt x="48" y="89"/>
                  </a:moveTo>
                  <a:lnTo>
                    <a:pt x="8" y="66"/>
                  </a:lnTo>
                  <a:lnTo>
                    <a:pt x="8" y="31"/>
                  </a:lnTo>
                  <a:lnTo>
                    <a:pt x="48" y="54"/>
                  </a:lnTo>
                  <a:lnTo>
                    <a:pt x="48" y="89"/>
                  </a:lnTo>
                  <a:close/>
                  <a:moveTo>
                    <a:pt x="53" y="47"/>
                  </a:moveTo>
                  <a:lnTo>
                    <a:pt x="12" y="25"/>
                  </a:lnTo>
                  <a:lnTo>
                    <a:pt x="20" y="20"/>
                  </a:lnTo>
                  <a:lnTo>
                    <a:pt x="61" y="43"/>
                  </a:lnTo>
                  <a:lnTo>
                    <a:pt x="53" y="47"/>
                  </a:lnTo>
                  <a:close/>
                  <a:moveTo>
                    <a:pt x="87" y="72"/>
                  </a:moveTo>
                  <a:lnTo>
                    <a:pt x="56" y="89"/>
                  </a:lnTo>
                  <a:lnTo>
                    <a:pt x="56" y="54"/>
                  </a:lnTo>
                  <a:lnTo>
                    <a:pt x="66" y="49"/>
                  </a:lnTo>
                  <a:lnTo>
                    <a:pt x="66" y="62"/>
                  </a:lnTo>
                  <a:lnTo>
                    <a:pt x="66" y="62"/>
                  </a:lnTo>
                  <a:lnTo>
                    <a:pt x="66" y="62"/>
                  </a:lnTo>
                  <a:lnTo>
                    <a:pt x="80" y="54"/>
                  </a:lnTo>
                  <a:lnTo>
                    <a:pt x="80" y="54"/>
                  </a:lnTo>
                  <a:lnTo>
                    <a:pt x="80" y="54"/>
                  </a:lnTo>
                  <a:lnTo>
                    <a:pt x="80" y="41"/>
                  </a:lnTo>
                  <a:lnTo>
                    <a:pt x="87" y="37"/>
                  </a:lnTo>
                  <a:lnTo>
                    <a:pt x="87" y="72"/>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2" name="Freeform 443"/>
            <p:cNvSpPr>
              <a:spLocks/>
            </p:cNvSpPr>
            <p:nvPr/>
          </p:nvSpPr>
          <p:spPr bwMode="auto">
            <a:xfrm>
              <a:off x="920750" y="4340226"/>
              <a:ext cx="106363" cy="60325"/>
            </a:xfrm>
            <a:custGeom>
              <a:avLst/>
              <a:gdLst>
                <a:gd name="T0" fmla="*/ 53 w 67"/>
                <a:gd name="T1" fmla="*/ 38 h 38"/>
                <a:gd name="T2" fmla="*/ 0 w 67"/>
                <a:gd name="T3" fmla="*/ 7 h 38"/>
                <a:gd name="T4" fmla="*/ 14 w 67"/>
                <a:gd name="T5" fmla="*/ 0 h 38"/>
                <a:gd name="T6" fmla="*/ 67 w 67"/>
                <a:gd name="T7" fmla="*/ 29 h 38"/>
                <a:gd name="T8" fmla="*/ 53 w 67"/>
                <a:gd name="T9" fmla="*/ 38 h 38"/>
              </a:gdLst>
              <a:ahLst/>
              <a:cxnLst>
                <a:cxn ang="0">
                  <a:pos x="T0" y="T1"/>
                </a:cxn>
                <a:cxn ang="0">
                  <a:pos x="T2" y="T3"/>
                </a:cxn>
                <a:cxn ang="0">
                  <a:pos x="T4" y="T5"/>
                </a:cxn>
                <a:cxn ang="0">
                  <a:pos x="T6" y="T7"/>
                </a:cxn>
                <a:cxn ang="0">
                  <a:pos x="T8" y="T9"/>
                </a:cxn>
              </a:cxnLst>
              <a:rect l="0" t="0" r="r" b="b"/>
              <a:pathLst>
                <a:path w="67" h="38">
                  <a:moveTo>
                    <a:pt x="53" y="38"/>
                  </a:moveTo>
                  <a:lnTo>
                    <a:pt x="0" y="7"/>
                  </a:lnTo>
                  <a:lnTo>
                    <a:pt x="14" y="0"/>
                  </a:lnTo>
                  <a:lnTo>
                    <a:pt x="67" y="29"/>
                  </a:lnTo>
                  <a:lnTo>
                    <a:pt x="53" y="38"/>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3" name="Freeform 444"/>
            <p:cNvSpPr>
              <a:spLocks/>
            </p:cNvSpPr>
            <p:nvPr/>
          </p:nvSpPr>
          <p:spPr bwMode="auto">
            <a:xfrm>
              <a:off x="1004888" y="4386263"/>
              <a:ext cx="22225" cy="39688"/>
            </a:xfrm>
            <a:custGeom>
              <a:avLst/>
              <a:gdLst>
                <a:gd name="T0" fmla="*/ 14 w 14"/>
                <a:gd name="T1" fmla="*/ 0 h 25"/>
                <a:gd name="T2" fmla="*/ 0 w 14"/>
                <a:gd name="T3" fmla="*/ 9 h 25"/>
                <a:gd name="T4" fmla="*/ 0 w 14"/>
                <a:gd name="T5" fmla="*/ 25 h 25"/>
                <a:gd name="T6" fmla="*/ 14 w 14"/>
                <a:gd name="T7" fmla="*/ 17 h 25"/>
                <a:gd name="T8" fmla="*/ 14 w 14"/>
                <a:gd name="T9" fmla="*/ 0 h 25"/>
              </a:gdLst>
              <a:ahLst/>
              <a:cxnLst>
                <a:cxn ang="0">
                  <a:pos x="T0" y="T1"/>
                </a:cxn>
                <a:cxn ang="0">
                  <a:pos x="T2" y="T3"/>
                </a:cxn>
                <a:cxn ang="0">
                  <a:pos x="T4" y="T5"/>
                </a:cxn>
                <a:cxn ang="0">
                  <a:pos x="T6" y="T7"/>
                </a:cxn>
                <a:cxn ang="0">
                  <a:pos x="T8" y="T9"/>
                </a:cxn>
              </a:cxnLst>
              <a:rect l="0" t="0" r="r" b="b"/>
              <a:pathLst>
                <a:path w="14" h="25">
                  <a:moveTo>
                    <a:pt x="14" y="0"/>
                  </a:moveTo>
                  <a:lnTo>
                    <a:pt x="0" y="9"/>
                  </a:lnTo>
                  <a:lnTo>
                    <a:pt x="0" y="25"/>
                  </a:lnTo>
                  <a:lnTo>
                    <a:pt x="14" y="17"/>
                  </a:lnTo>
                  <a:lnTo>
                    <a:pt x="14" y="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pSp>
        <p:nvGrpSpPr>
          <p:cNvPr id="35" name="Group 34"/>
          <p:cNvGrpSpPr>
            <a:grpSpLocks noChangeAspect="1"/>
          </p:cNvGrpSpPr>
          <p:nvPr/>
        </p:nvGrpSpPr>
        <p:grpSpPr>
          <a:xfrm>
            <a:off x="135464" y="2733360"/>
            <a:ext cx="432448" cy="424437"/>
            <a:chOff x="3170238" y="3427413"/>
            <a:chExt cx="171451" cy="168275"/>
          </a:xfrm>
        </p:grpSpPr>
        <p:sp>
          <p:nvSpPr>
            <p:cNvPr id="36" name="Freeform 354"/>
            <p:cNvSpPr>
              <a:spLocks/>
            </p:cNvSpPr>
            <p:nvPr/>
          </p:nvSpPr>
          <p:spPr bwMode="auto">
            <a:xfrm>
              <a:off x="3273426" y="3492500"/>
              <a:ext cx="68263" cy="68262"/>
            </a:xfrm>
            <a:custGeom>
              <a:avLst/>
              <a:gdLst>
                <a:gd name="T0" fmla="*/ 57 w 59"/>
                <a:gd name="T1" fmla="*/ 21 h 59"/>
                <a:gd name="T2" fmla="*/ 39 w 59"/>
                <a:gd name="T3" fmla="*/ 21 h 59"/>
                <a:gd name="T4" fmla="*/ 38 w 59"/>
                <a:gd name="T5" fmla="*/ 20 h 59"/>
                <a:gd name="T6" fmla="*/ 38 w 59"/>
                <a:gd name="T7" fmla="*/ 2 h 59"/>
                <a:gd name="T8" fmla="*/ 37 w 59"/>
                <a:gd name="T9" fmla="*/ 0 h 59"/>
                <a:gd name="T10" fmla="*/ 22 w 59"/>
                <a:gd name="T11" fmla="*/ 0 h 59"/>
                <a:gd name="T12" fmla="*/ 20 w 59"/>
                <a:gd name="T13" fmla="*/ 2 h 59"/>
                <a:gd name="T14" fmla="*/ 20 w 59"/>
                <a:gd name="T15" fmla="*/ 20 h 59"/>
                <a:gd name="T16" fmla="*/ 19 w 59"/>
                <a:gd name="T17" fmla="*/ 21 h 59"/>
                <a:gd name="T18" fmla="*/ 1 w 59"/>
                <a:gd name="T19" fmla="*/ 21 h 59"/>
                <a:gd name="T20" fmla="*/ 0 w 59"/>
                <a:gd name="T21" fmla="*/ 22 h 59"/>
                <a:gd name="T22" fmla="*/ 0 w 59"/>
                <a:gd name="T23" fmla="*/ 37 h 59"/>
                <a:gd name="T24" fmla="*/ 1 w 59"/>
                <a:gd name="T25" fmla="*/ 39 h 59"/>
                <a:gd name="T26" fmla="*/ 19 w 59"/>
                <a:gd name="T27" fmla="*/ 39 h 59"/>
                <a:gd name="T28" fmla="*/ 20 w 59"/>
                <a:gd name="T29" fmla="*/ 40 h 59"/>
                <a:gd name="T30" fmla="*/ 20 w 59"/>
                <a:gd name="T31" fmla="*/ 58 h 59"/>
                <a:gd name="T32" fmla="*/ 22 w 59"/>
                <a:gd name="T33" fmla="*/ 59 h 59"/>
                <a:gd name="T34" fmla="*/ 37 w 59"/>
                <a:gd name="T35" fmla="*/ 59 h 59"/>
                <a:gd name="T36" fmla="*/ 38 w 59"/>
                <a:gd name="T37" fmla="*/ 58 h 59"/>
                <a:gd name="T38" fmla="*/ 38 w 59"/>
                <a:gd name="T39" fmla="*/ 40 h 59"/>
                <a:gd name="T40" fmla="*/ 39 w 59"/>
                <a:gd name="T41" fmla="*/ 39 h 59"/>
                <a:gd name="T42" fmla="*/ 57 w 59"/>
                <a:gd name="T43" fmla="*/ 39 h 59"/>
                <a:gd name="T44" fmla="*/ 59 w 59"/>
                <a:gd name="T45" fmla="*/ 37 h 59"/>
                <a:gd name="T46" fmla="*/ 59 w 59"/>
                <a:gd name="T47" fmla="*/ 22 h 59"/>
                <a:gd name="T48" fmla="*/ 57 w 59"/>
                <a:gd name="T49" fmla="*/ 2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59">
                  <a:moveTo>
                    <a:pt x="57" y="21"/>
                  </a:moveTo>
                  <a:cubicBezTo>
                    <a:pt x="39" y="21"/>
                    <a:pt x="39" y="21"/>
                    <a:pt x="39" y="21"/>
                  </a:cubicBezTo>
                  <a:cubicBezTo>
                    <a:pt x="39" y="21"/>
                    <a:pt x="38" y="20"/>
                    <a:pt x="38" y="20"/>
                  </a:cubicBezTo>
                  <a:cubicBezTo>
                    <a:pt x="38" y="2"/>
                    <a:pt x="38" y="2"/>
                    <a:pt x="38" y="2"/>
                  </a:cubicBezTo>
                  <a:cubicBezTo>
                    <a:pt x="38" y="1"/>
                    <a:pt x="37" y="0"/>
                    <a:pt x="37" y="0"/>
                  </a:cubicBezTo>
                  <a:cubicBezTo>
                    <a:pt x="22" y="0"/>
                    <a:pt x="22" y="0"/>
                    <a:pt x="22" y="0"/>
                  </a:cubicBezTo>
                  <a:cubicBezTo>
                    <a:pt x="21" y="0"/>
                    <a:pt x="20" y="1"/>
                    <a:pt x="20" y="2"/>
                  </a:cubicBezTo>
                  <a:cubicBezTo>
                    <a:pt x="20" y="20"/>
                    <a:pt x="20" y="20"/>
                    <a:pt x="20" y="20"/>
                  </a:cubicBezTo>
                  <a:cubicBezTo>
                    <a:pt x="20" y="20"/>
                    <a:pt x="20" y="21"/>
                    <a:pt x="19" y="21"/>
                  </a:cubicBezTo>
                  <a:cubicBezTo>
                    <a:pt x="1" y="21"/>
                    <a:pt x="1" y="21"/>
                    <a:pt x="1" y="21"/>
                  </a:cubicBezTo>
                  <a:cubicBezTo>
                    <a:pt x="0" y="21"/>
                    <a:pt x="0" y="22"/>
                    <a:pt x="0" y="22"/>
                  </a:cubicBezTo>
                  <a:cubicBezTo>
                    <a:pt x="0" y="37"/>
                    <a:pt x="0" y="37"/>
                    <a:pt x="0" y="37"/>
                  </a:cubicBezTo>
                  <a:cubicBezTo>
                    <a:pt x="0" y="38"/>
                    <a:pt x="0" y="39"/>
                    <a:pt x="1" y="39"/>
                  </a:cubicBezTo>
                  <a:cubicBezTo>
                    <a:pt x="19" y="39"/>
                    <a:pt x="19" y="39"/>
                    <a:pt x="19" y="39"/>
                  </a:cubicBezTo>
                  <a:cubicBezTo>
                    <a:pt x="20" y="39"/>
                    <a:pt x="20" y="39"/>
                    <a:pt x="20" y="40"/>
                  </a:cubicBezTo>
                  <a:cubicBezTo>
                    <a:pt x="20" y="58"/>
                    <a:pt x="20" y="58"/>
                    <a:pt x="20" y="58"/>
                  </a:cubicBezTo>
                  <a:cubicBezTo>
                    <a:pt x="20" y="59"/>
                    <a:pt x="21" y="59"/>
                    <a:pt x="22" y="59"/>
                  </a:cubicBezTo>
                  <a:cubicBezTo>
                    <a:pt x="37" y="59"/>
                    <a:pt x="37" y="59"/>
                    <a:pt x="37" y="59"/>
                  </a:cubicBezTo>
                  <a:cubicBezTo>
                    <a:pt x="37" y="59"/>
                    <a:pt x="38" y="59"/>
                    <a:pt x="38" y="58"/>
                  </a:cubicBezTo>
                  <a:cubicBezTo>
                    <a:pt x="38" y="40"/>
                    <a:pt x="38" y="40"/>
                    <a:pt x="38" y="40"/>
                  </a:cubicBezTo>
                  <a:cubicBezTo>
                    <a:pt x="38" y="39"/>
                    <a:pt x="39" y="39"/>
                    <a:pt x="39" y="39"/>
                  </a:cubicBezTo>
                  <a:cubicBezTo>
                    <a:pt x="57" y="39"/>
                    <a:pt x="57" y="39"/>
                    <a:pt x="57" y="39"/>
                  </a:cubicBezTo>
                  <a:cubicBezTo>
                    <a:pt x="58" y="39"/>
                    <a:pt x="59" y="38"/>
                    <a:pt x="59" y="37"/>
                  </a:cubicBezTo>
                  <a:cubicBezTo>
                    <a:pt x="59" y="22"/>
                    <a:pt x="59" y="22"/>
                    <a:pt x="59" y="22"/>
                  </a:cubicBezTo>
                  <a:cubicBezTo>
                    <a:pt x="59" y="22"/>
                    <a:pt x="58" y="21"/>
                    <a:pt x="57" y="21"/>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355"/>
            <p:cNvSpPr>
              <a:spLocks/>
            </p:cNvSpPr>
            <p:nvPr/>
          </p:nvSpPr>
          <p:spPr bwMode="auto">
            <a:xfrm>
              <a:off x="3170238" y="3538538"/>
              <a:ext cx="111125" cy="57150"/>
            </a:xfrm>
            <a:custGeom>
              <a:avLst/>
              <a:gdLst>
                <a:gd name="T0" fmla="*/ 96 w 96"/>
                <a:gd name="T1" fmla="*/ 50 h 50"/>
                <a:gd name="T2" fmla="*/ 0 w 96"/>
                <a:gd name="T3" fmla="*/ 50 h 50"/>
                <a:gd name="T4" fmla="*/ 0 w 96"/>
                <a:gd name="T5" fmla="*/ 35 h 50"/>
                <a:gd name="T6" fmla="*/ 48 w 96"/>
                <a:gd name="T7" fmla="*/ 0 h 50"/>
                <a:gd name="T8" fmla="*/ 96 w 96"/>
                <a:gd name="T9" fmla="*/ 35 h 50"/>
                <a:gd name="T10" fmla="*/ 96 w 96"/>
                <a:gd name="T11" fmla="*/ 50 h 50"/>
              </a:gdLst>
              <a:ahLst/>
              <a:cxnLst>
                <a:cxn ang="0">
                  <a:pos x="T0" y="T1"/>
                </a:cxn>
                <a:cxn ang="0">
                  <a:pos x="T2" y="T3"/>
                </a:cxn>
                <a:cxn ang="0">
                  <a:pos x="T4" y="T5"/>
                </a:cxn>
                <a:cxn ang="0">
                  <a:pos x="T6" y="T7"/>
                </a:cxn>
                <a:cxn ang="0">
                  <a:pos x="T8" y="T9"/>
                </a:cxn>
                <a:cxn ang="0">
                  <a:pos x="T10" y="T11"/>
                </a:cxn>
              </a:cxnLst>
              <a:rect l="0" t="0" r="r" b="b"/>
              <a:pathLst>
                <a:path w="96" h="50">
                  <a:moveTo>
                    <a:pt x="96" y="50"/>
                  </a:moveTo>
                  <a:cubicBezTo>
                    <a:pt x="0" y="50"/>
                    <a:pt x="0" y="50"/>
                    <a:pt x="0" y="50"/>
                  </a:cubicBezTo>
                  <a:cubicBezTo>
                    <a:pt x="0" y="35"/>
                    <a:pt x="0" y="35"/>
                    <a:pt x="0" y="35"/>
                  </a:cubicBezTo>
                  <a:cubicBezTo>
                    <a:pt x="0" y="9"/>
                    <a:pt x="21" y="0"/>
                    <a:pt x="48" y="0"/>
                  </a:cubicBezTo>
                  <a:cubicBezTo>
                    <a:pt x="74" y="0"/>
                    <a:pt x="96" y="9"/>
                    <a:pt x="96" y="35"/>
                  </a:cubicBezTo>
                  <a:lnTo>
                    <a:pt x="96" y="50"/>
                  </a:ln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Oval 356"/>
            <p:cNvSpPr>
              <a:spLocks noChangeArrowheads="1"/>
            </p:cNvSpPr>
            <p:nvPr/>
          </p:nvSpPr>
          <p:spPr bwMode="auto">
            <a:xfrm>
              <a:off x="3192463" y="3455988"/>
              <a:ext cx="61913" cy="71437"/>
            </a:xfrm>
            <a:prstGeom prst="ellipse">
              <a:avLst/>
            </a:pr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57"/>
            <p:cNvSpPr>
              <a:spLocks/>
            </p:cNvSpPr>
            <p:nvPr/>
          </p:nvSpPr>
          <p:spPr bwMode="auto">
            <a:xfrm>
              <a:off x="3187701" y="3486150"/>
              <a:ext cx="7938" cy="15875"/>
            </a:xfrm>
            <a:custGeom>
              <a:avLst/>
              <a:gdLst>
                <a:gd name="T0" fmla="*/ 7 w 8"/>
                <a:gd name="T1" fmla="*/ 6 h 13"/>
                <a:gd name="T2" fmla="*/ 6 w 8"/>
                <a:gd name="T3" fmla="*/ 12 h 13"/>
                <a:gd name="T4" fmla="*/ 1 w 8"/>
                <a:gd name="T5" fmla="*/ 8 h 13"/>
                <a:gd name="T6" fmla="*/ 3 w 8"/>
                <a:gd name="T7" fmla="*/ 1 h 13"/>
                <a:gd name="T8" fmla="*/ 7 w 8"/>
                <a:gd name="T9" fmla="*/ 6 h 13"/>
              </a:gdLst>
              <a:ahLst/>
              <a:cxnLst>
                <a:cxn ang="0">
                  <a:pos x="T0" y="T1"/>
                </a:cxn>
                <a:cxn ang="0">
                  <a:pos x="T2" y="T3"/>
                </a:cxn>
                <a:cxn ang="0">
                  <a:pos x="T4" y="T5"/>
                </a:cxn>
                <a:cxn ang="0">
                  <a:pos x="T6" y="T7"/>
                </a:cxn>
                <a:cxn ang="0">
                  <a:pos x="T8" y="T9"/>
                </a:cxn>
              </a:cxnLst>
              <a:rect l="0" t="0" r="r" b="b"/>
              <a:pathLst>
                <a:path w="8" h="13">
                  <a:moveTo>
                    <a:pt x="7" y="6"/>
                  </a:moveTo>
                  <a:cubicBezTo>
                    <a:pt x="8" y="9"/>
                    <a:pt x="8" y="12"/>
                    <a:pt x="6" y="12"/>
                  </a:cubicBezTo>
                  <a:cubicBezTo>
                    <a:pt x="5" y="13"/>
                    <a:pt x="2" y="11"/>
                    <a:pt x="1" y="8"/>
                  </a:cubicBezTo>
                  <a:cubicBezTo>
                    <a:pt x="0" y="4"/>
                    <a:pt x="1" y="1"/>
                    <a:pt x="3" y="1"/>
                  </a:cubicBezTo>
                  <a:cubicBezTo>
                    <a:pt x="4" y="0"/>
                    <a:pt x="6" y="2"/>
                    <a:pt x="7" y="6"/>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358"/>
            <p:cNvSpPr>
              <a:spLocks/>
            </p:cNvSpPr>
            <p:nvPr/>
          </p:nvSpPr>
          <p:spPr bwMode="auto">
            <a:xfrm>
              <a:off x="3251201" y="3486150"/>
              <a:ext cx="9525" cy="15875"/>
            </a:xfrm>
            <a:custGeom>
              <a:avLst/>
              <a:gdLst>
                <a:gd name="T0" fmla="*/ 7 w 8"/>
                <a:gd name="T1" fmla="*/ 7 h 13"/>
                <a:gd name="T2" fmla="*/ 5 w 8"/>
                <a:gd name="T3" fmla="*/ 1 h 13"/>
                <a:gd name="T4" fmla="*/ 1 w 8"/>
                <a:gd name="T5" fmla="*/ 5 h 13"/>
                <a:gd name="T6" fmla="*/ 2 w 8"/>
                <a:gd name="T7" fmla="*/ 12 h 13"/>
                <a:gd name="T8" fmla="*/ 7 w 8"/>
                <a:gd name="T9" fmla="*/ 7 h 13"/>
              </a:gdLst>
              <a:ahLst/>
              <a:cxnLst>
                <a:cxn ang="0">
                  <a:pos x="T0" y="T1"/>
                </a:cxn>
                <a:cxn ang="0">
                  <a:pos x="T2" y="T3"/>
                </a:cxn>
                <a:cxn ang="0">
                  <a:pos x="T4" y="T5"/>
                </a:cxn>
                <a:cxn ang="0">
                  <a:pos x="T6" y="T7"/>
                </a:cxn>
                <a:cxn ang="0">
                  <a:pos x="T8" y="T9"/>
                </a:cxn>
              </a:cxnLst>
              <a:rect l="0" t="0" r="r" b="b"/>
              <a:pathLst>
                <a:path w="8" h="13">
                  <a:moveTo>
                    <a:pt x="7" y="7"/>
                  </a:moveTo>
                  <a:cubicBezTo>
                    <a:pt x="8" y="4"/>
                    <a:pt x="7" y="1"/>
                    <a:pt x="5" y="1"/>
                  </a:cubicBezTo>
                  <a:cubicBezTo>
                    <a:pt x="4" y="0"/>
                    <a:pt x="2" y="2"/>
                    <a:pt x="1" y="5"/>
                  </a:cubicBezTo>
                  <a:cubicBezTo>
                    <a:pt x="0" y="9"/>
                    <a:pt x="0" y="12"/>
                    <a:pt x="2" y="12"/>
                  </a:cubicBezTo>
                  <a:cubicBezTo>
                    <a:pt x="3" y="13"/>
                    <a:pt x="6" y="10"/>
                    <a:pt x="7" y="7"/>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359"/>
            <p:cNvSpPr>
              <a:spLocks/>
            </p:cNvSpPr>
            <p:nvPr/>
          </p:nvSpPr>
          <p:spPr bwMode="auto">
            <a:xfrm>
              <a:off x="3186113" y="3452813"/>
              <a:ext cx="74613" cy="34925"/>
            </a:xfrm>
            <a:custGeom>
              <a:avLst/>
              <a:gdLst>
                <a:gd name="T0" fmla="*/ 45 w 65"/>
                <a:gd name="T1" fmla="*/ 25 h 31"/>
                <a:gd name="T2" fmla="*/ 37 w 65"/>
                <a:gd name="T3" fmla="*/ 18 h 31"/>
                <a:gd name="T4" fmla="*/ 38 w 65"/>
                <a:gd name="T5" fmla="*/ 25 h 31"/>
                <a:gd name="T6" fmla="*/ 6 w 65"/>
                <a:gd name="T7" fmla="*/ 31 h 31"/>
                <a:gd name="T8" fmla="*/ 32 w 65"/>
                <a:gd name="T9" fmla="*/ 0 h 31"/>
                <a:gd name="T10" fmla="*/ 59 w 65"/>
                <a:gd name="T11" fmla="*/ 31 h 31"/>
                <a:gd name="T12" fmla="*/ 45 w 65"/>
                <a:gd name="T13" fmla="*/ 25 h 31"/>
              </a:gdLst>
              <a:ahLst/>
              <a:cxnLst>
                <a:cxn ang="0">
                  <a:pos x="T0" y="T1"/>
                </a:cxn>
                <a:cxn ang="0">
                  <a:pos x="T2" y="T3"/>
                </a:cxn>
                <a:cxn ang="0">
                  <a:pos x="T4" y="T5"/>
                </a:cxn>
                <a:cxn ang="0">
                  <a:pos x="T6" y="T7"/>
                </a:cxn>
                <a:cxn ang="0">
                  <a:pos x="T8" y="T9"/>
                </a:cxn>
                <a:cxn ang="0">
                  <a:pos x="T10" y="T11"/>
                </a:cxn>
                <a:cxn ang="0">
                  <a:pos x="T12" y="T13"/>
                </a:cxn>
              </a:cxnLst>
              <a:rect l="0" t="0" r="r" b="b"/>
              <a:pathLst>
                <a:path w="65" h="31">
                  <a:moveTo>
                    <a:pt x="45" y="25"/>
                  </a:moveTo>
                  <a:cubicBezTo>
                    <a:pt x="37" y="18"/>
                    <a:pt x="37" y="18"/>
                    <a:pt x="37" y="18"/>
                  </a:cubicBezTo>
                  <a:cubicBezTo>
                    <a:pt x="38" y="25"/>
                    <a:pt x="38" y="25"/>
                    <a:pt x="38" y="25"/>
                  </a:cubicBezTo>
                  <a:cubicBezTo>
                    <a:pt x="6" y="31"/>
                    <a:pt x="6" y="31"/>
                    <a:pt x="6" y="31"/>
                  </a:cubicBezTo>
                  <a:cubicBezTo>
                    <a:pt x="6" y="31"/>
                    <a:pt x="0" y="0"/>
                    <a:pt x="32" y="0"/>
                  </a:cubicBezTo>
                  <a:cubicBezTo>
                    <a:pt x="65" y="0"/>
                    <a:pt x="59" y="31"/>
                    <a:pt x="59" y="31"/>
                  </a:cubicBezTo>
                  <a:lnTo>
                    <a:pt x="45" y="25"/>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Oval 360"/>
            <p:cNvSpPr>
              <a:spLocks noChangeArrowheads="1"/>
            </p:cNvSpPr>
            <p:nvPr/>
          </p:nvSpPr>
          <p:spPr bwMode="auto">
            <a:xfrm>
              <a:off x="3211513" y="3427413"/>
              <a:ext cx="25400" cy="25400"/>
            </a:xfrm>
            <a:prstGeom prst="ellipse">
              <a:avLst/>
            </a:pr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44" name="Group 43"/>
          <p:cNvGrpSpPr>
            <a:grpSpLocks noChangeAspect="1"/>
          </p:cNvGrpSpPr>
          <p:nvPr/>
        </p:nvGrpSpPr>
        <p:grpSpPr>
          <a:xfrm>
            <a:off x="152576" y="2217593"/>
            <a:ext cx="432448" cy="255382"/>
            <a:chOff x="1122363" y="5302250"/>
            <a:chExt cx="201613" cy="119063"/>
          </a:xfrm>
        </p:grpSpPr>
        <p:sp>
          <p:nvSpPr>
            <p:cNvPr id="45" name="Freeform 51"/>
            <p:cNvSpPr>
              <a:spLocks/>
            </p:cNvSpPr>
            <p:nvPr/>
          </p:nvSpPr>
          <p:spPr bwMode="auto">
            <a:xfrm>
              <a:off x="1122363" y="5302250"/>
              <a:ext cx="201613" cy="119063"/>
            </a:xfrm>
            <a:custGeom>
              <a:avLst/>
              <a:gdLst>
                <a:gd name="T0" fmla="*/ 118 w 127"/>
                <a:gd name="T1" fmla="*/ 27 h 75"/>
                <a:gd name="T2" fmla="*/ 118 w 127"/>
                <a:gd name="T3" fmla="*/ 50 h 75"/>
                <a:gd name="T4" fmla="*/ 9 w 127"/>
                <a:gd name="T5" fmla="*/ 50 h 75"/>
                <a:gd name="T6" fmla="*/ 9 w 127"/>
                <a:gd name="T7" fmla="*/ 0 h 75"/>
                <a:gd name="T8" fmla="*/ 0 w 127"/>
                <a:gd name="T9" fmla="*/ 0 h 75"/>
                <a:gd name="T10" fmla="*/ 0 w 127"/>
                <a:gd name="T11" fmla="*/ 75 h 75"/>
                <a:gd name="T12" fmla="*/ 9 w 127"/>
                <a:gd name="T13" fmla="*/ 75 h 75"/>
                <a:gd name="T14" fmla="*/ 9 w 127"/>
                <a:gd name="T15" fmla="*/ 59 h 75"/>
                <a:gd name="T16" fmla="*/ 118 w 127"/>
                <a:gd name="T17" fmla="*/ 59 h 75"/>
                <a:gd name="T18" fmla="*/ 118 w 127"/>
                <a:gd name="T19" fmla="*/ 75 h 75"/>
                <a:gd name="T20" fmla="*/ 127 w 127"/>
                <a:gd name="T21" fmla="*/ 75 h 75"/>
                <a:gd name="T22" fmla="*/ 127 w 127"/>
                <a:gd name="T23" fmla="*/ 59 h 75"/>
                <a:gd name="T24" fmla="*/ 127 w 127"/>
                <a:gd name="T25" fmla="*/ 50 h 75"/>
                <a:gd name="T26" fmla="*/ 127 w 127"/>
                <a:gd name="T27" fmla="*/ 27 h 75"/>
                <a:gd name="T28" fmla="*/ 118 w 127"/>
                <a:gd name="T29"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7" h="75">
                  <a:moveTo>
                    <a:pt x="118" y="27"/>
                  </a:moveTo>
                  <a:lnTo>
                    <a:pt x="118" y="50"/>
                  </a:lnTo>
                  <a:lnTo>
                    <a:pt x="9" y="50"/>
                  </a:lnTo>
                  <a:lnTo>
                    <a:pt x="9" y="0"/>
                  </a:lnTo>
                  <a:lnTo>
                    <a:pt x="0" y="0"/>
                  </a:lnTo>
                  <a:lnTo>
                    <a:pt x="0" y="75"/>
                  </a:lnTo>
                  <a:lnTo>
                    <a:pt x="9" y="75"/>
                  </a:lnTo>
                  <a:lnTo>
                    <a:pt x="9" y="59"/>
                  </a:lnTo>
                  <a:lnTo>
                    <a:pt x="118" y="59"/>
                  </a:lnTo>
                  <a:lnTo>
                    <a:pt x="118" y="75"/>
                  </a:lnTo>
                  <a:lnTo>
                    <a:pt x="127" y="75"/>
                  </a:lnTo>
                  <a:lnTo>
                    <a:pt x="127" y="59"/>
                  </a:lnTo>
                  <a:lnTo>
                    <a:pt x="127" y="50"/>
                  </a:lnTo>
                  <a:lnTo>
                    <a:pt x="127" y="27"/>
                  </a:lnTo>
                  <a:lnTo>
                    <a:pt x="118" y="27"/>
                  </a:ln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46" name="Freeform 52"/>
            <p:cNvSpPr>
              <a:spLocks/>
            </p:cNvSpPr>
            <p:nvPr/>
          </p:nvSpPr>
          <p:spPr bwMode="auto">
            <a:xfrm>
              <a:off x="1136650" y="5332413"/>
              <a:ext cx="173038" cy="49213"/>
            </a:xfrm>
            <a:custGeom>
              <a:avLst/>
              <a:gdLst>
                <a:gd name="T0" fmla="*/ 85 w 140"/>
                <a:gd name="T1" fmla="*/ 11 h 41"/>
                <a:gd name="T2" fmla="*/ 40 w 140"/>
                <a:gd name="T3" fmla="*/ 11 h 41"/>
                <a:gd name="T4" fmla="*/ 29 w 140"/>
                <a:gd name="T5" fmla="*/ 3 h 41"/>
                <a:gd name="T6" fmla="*/ 0 w 140"/>
                <a:gd name="T7" fmla="*/ 21 h 41"/>
                <a:gd name="T8" fmla="*/ 0 w 140"/>
                <a:gd name="T9" fmla="*/ 27 h 41"/>
                <a:gd name="T10" fmla="*/ 0 w 140"/>
                <a:gd name="T11" fmla="*/ 27 h 41"/>
                <a:gd name="T12" fmla="*/ 0 w 140"/>
                <a:gd name="T13" fmla="*/ 41 h 41"/>
                <a:gd name="T14" fmla="*/ 140 w 140"/>
                <a:gd name="T15" fmla="*/ 41 h 41"/>
                <a:gd name="T16" fmla="*/ 140 w 140"/>
                <a:gd name="T17" fmla="*/ 37 h 41"/>
                <a:gd name="T18" fmla="*/ 140 w 140"/>
                <a:gd name="T19" fmla="*/ 27 h 41"/>
                <a:gd name="T20" fmla="*/ 140 w 140"/>
                <a:gd name="T21" fmla="*/ 11 h 41"/>
                <a:gd name="T22" fmla="*/ 85 w 140"/>
                <a:gd name="T23" fmla="*/ 1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41">
                  <a:moveTo>
                    <a:pt x="85" y="11"/>
                  </a:moveTo>
                  <a:cubicBezTo>
                    <a:pt x="64" y="6"/>
                    <a:pt x="50" y="7"/>
                    <a:pt x="40" y="11"/>
                  </a:cubicBezTo>
                  <a:cubicBezTo>
                    <a:pt x="37" y="7"/>
                    <a:pt x="34" y="5"/>
                    <a:pt x="29" y="3"/>
                  </a:cubicBezTo>
                  <a:cubicBezTo>
                    <a:pt x="15" y="0"/>
                    <a:pt x="0" y="4"/>
                    <a:pt x="0" y="21"/>
                  </a:cubicBezTo>
                  <a:cubicBezTo>
                    <a:pt x="0" y="23"/>
                    <a:pt x="0" y="25"/>
                    <a:pt x="0" y="27"/>
                  </a:cubicBezTo>
                  <a:cubicBezTo>
                    <a:pt x="0" y="27"/>
                    <a:pt x="0" y="27"/>
                    <a:pt x="0" y="27"/>
                  </a:cubicBezTo>
                  <a:cubicBezTo>
                    <a:pt x="0" y="41"/>
                    <a:pt x="0" y="41"/>
                    <a:pt x="0" y="41"/>
                  </a:cubicBezTo>
                  <a:cubicBezTo>
                    <a:pt x="140" y="41"/>
                    <a:pt x="140" y="41"/>
                    <a:pt x="140" y="41"/>
                  </a:cubicBezTo>
                  <a:cubicBezTo>
                    <a:pt x="140" y="37"/>
                    <a:pt x="140" y="37"/>
                    <a:pt x="140" y="37"/>
                  </a:cubicBezTo>
                  <a:cubicBezTo>
                    <a:pt x="140" y="27"/>
                    <a:pt x="140" y="27"/>
                    <a:pt x="140" y="27"/>
                  </a:cubicBezTo>
                  <a:cubicBezTo>
                    <a:pt x="140" y="11"/>
                    <a:pt x="140" y="11"/>
                    <a:pt x="140" y="11"/>
                  </a:cubicBezTo>
                  <a:cubicBezTo>
                    <a:pt x="140" y="11"/>
                    <a:pt x="123" y="21"/>
                    <a:pt x="85" y="1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graphicFrame>
        <p:nvGraphicFramePr>
          <p:cNvPr id="48" name="Chart 47"/>
          <p:cNvGraphicFramePr/>
          <p:nvPr>
            <p:extLst>
              <p:ext uri="{D42A27DB-BD31-4B8C-83A1-F6EECF244321}">
                <p14:modId xmlns:p14="http://schemas.microsoft.com/office/powerpoint/2010/main" val="217299675"/>
              </p:ext>
            </p:extLst>
          </p:nvPr>
        </p:nvGraphicFramePr>
        <p:xfrm>
          <a:off x="662152" y="1945421"/>
          <a:ext cx="7943203" cy="4248483"/>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46"/>
          <p:cNvSpPr/>
          <p:nvPr/>
        </p:nvSpPr>
        <p:spPr>
          <a:xfrm>
            <a:off x="8480475" y="1726639"/>
            <a:ext cx="3168444" cy="41375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In the Home category, more than 30% of transactions occurred on mobile devices</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Travel, Health &amp; Beauty and Sporting Goods are categories to watch as they are seeing consistent growth with smartphone adoption.</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The Travel category has historically been slow-performing, but is now growing rapidly. </a:t>
            </a:r>
            <a:endParaRPr lang="en-US" sz="1400" dirty="0">
              <a:solidFill>
                <a:schemeClr val="tx1"/>
              </a:solidFill>
            </a:endParaRPr>
          </a:p>
          <a:p>
            <a:pPr marL="228600" indent="-228600">
              <a:lnSpc>
                <a:spcPct val="90000"/>
              </a:lnSpc>
              <a:spcBef>
                <a:spcPts val="1000"/>
              </a:spcBef>
              <a:spcAft>
                <a:spcPts val="1000"/>
              </a:spcAft>
              <a:buClr>
                <a:schemeClr val="accent1"/>
              </a:buClr>
              <a:buFont typeface="Arial" panose="020B0604020202020204" pitchFamily="34" charset="0"/>
              <a:buChar char="•"/>
            </a:pPr>
            <a:endParaRPr lang="en-US" sz="1400" dirty="0" smtClean="0">
              <a:solidFill>
                <a:schemeClr val="tx1"/>
              </a:solidFill>
            </a:endParaRPr>
          </a:p>
        </p:txBody>
      </p:sp>
    </p:spTree>
    <p:extLst>
      <p:ext uri="{BB962C8B-B14F-4D97-AF65-F5344CB8AC3E}">
        <p14:creationId xmlns:p14="http://schemas.microsoft.com/office/powerpoint/2010/main" val="7876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6712"/>
            <a:ext cx="12193497" cy="6858000"/>
            <a:chOff x="0" y="0"/>
            <a:chExt cx="12193497" cy="6858000"/>
          </a:xfrm>
        </p:grpSpPr>
        <p:grpSp>
          <p:nvGrpSpPr>
            <p:cNvPr id="42" name="Group 41"/>
            <p:cNvGrpSpPr/>
            <p:nvPr/>
          </p:nvGrpSpPr>
          <p:grpSpPr>
            <a:xfrm>
              <a:off x="0" y="0"/>
              <a:ext cx="12192000" cy="6858000"/>
              <a:chOff x="0" y="0"/>
              <a:chExt cx="12192000" cy="6858000"/>
            </a:xfrm>
          </p:grpSpPr>
          <p:sp>
            <p:nvSpPr>
              <p:cNvPr id="2" name="Rectangle 1"/>
              <p:cNvSpPr/>
              <p:nvPr/>
            </p:nvSpPr>
            <p:spPr>
              <a:xfrm>
                <a:off x="0" y="0"/>
                <a:ext cx="12192000" cy="6858000"/>
              </a:xfrm>
              <a:prstGeom prst="rect">
                <a:avLst/>
              </a:prstGeom>
              <a:gradFill flip="none" rotWithShape="1">
                <a:gsLst>
                  <a:gs pos="38000">
                    <a:schemeClr val="accent1"/>
                  </a:gs>
                  <a:gs pos="93000">
                    <a:schemeClr val="accent3"/>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0" y="4702629"/>
                <a:ext cx="12191999" cy="2155371"/>
              </a:xfrm>
              <a:prstGeom prst="rect">
                <a:avLst/>
              </a:prstGeom>
              <a:gradFill flip="none" rotWithShape="1">
                <a:gsLst>
                  <a:gs pos="0">
                    <a:schemeClr val="accent1">
                      <a:lumMod val="75000"/>
                      <a:alpha val="31000"/>
                    </a:schemeClr>
                  </a:gs>
                  <a:gs pos="100000">
                    <a:schemeClr val="bg1">
                      <a:lumMod val="9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p:cNvSpPr>
              <a:spLocks noChangeAspect="1"/>
            </p:cNvSpPr>
            <p:nvPr/>
          </p:nvSpPr>
          <p:spPr>
            <a:xfrm>
              <a:off x="1" y="0"/>
              <a:ext cx="12193496" cy="6858000"/>
            </a:xfrm>
            <a:prstGeom prst="rect">
              <a:avLst/>
            </a:prstGeom>
            <a:gradFill flip="none" rotWithShape="1">
              <a:gsLst>
                <a:gs pos="36000">
                  <a:schemeClr val="bg1">
                    <a:alpha val="0"/>
                  </a:schemeClr>
                </a:gs>
                <a:gs pos="91000">
                  <a:schemeClr val="accent1"/>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121861" tIns="60932" rIns="121861" bIns="60932" numCol="1" spcCol="0" rtlCol="0" fromWordArt="0" anchor="ctr" anchorCtr="0" forceAA="0" compatLnSpc="1">
              <a:prstTxWarp prst="textNoShape">
                <a:avLst/>
              </a:prstTxWarp>
              <a:noAutofit/>
            </a:bodyPr>
            <a:lstStyle/>
            <a:p>
              <a:pPr algn="ctr" defTabSz="1218540"/>
              <a:endParaRPr lang="fr-FR" sz="7200" b="1" dirty="0" err="1">
                <a:solidFill>
                  <a:srgbClr val="FFFFFF"/>
                </a:solidFill>
                <a:latin typeface="Helvetica Neue Light"/>
                <a:cs typeface="Helvetica Light"/>
              </a:endParaRPr>
            </a:p>
          </p:txBody>
        </p:sp>
      </p:grpSp>
      <p:sp>
        <p:nvSpPr>
          <p:cNvPr id="6" name="Text Placeholder 16"/>
          <p:cNvSpPr txBox="1">
            <a:spLocks/>
          </p:cNvSpPr>
          <p:nvPr/>
        </p:nvSpPr>
        <p:spPr>
          <a:xfrm>
            <a:off x="1069727" y="1809527"/>
            <a:ext cx="4732336" cy="1342571"/>
          </a:xfrm>
          <a:prstGeom prst="rect">
            <a:avLst/>
          </a:prstGeom>
        </p:spPr>
        <p:txBody>
          <a:bodyPr lIns="72000" tIns="72000" rIns="0" bIns="7200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9000" dirty="0" smtClean="0">
                <a:solidFill>
                  <a:schemeClr val="bg1"/>
                </a:solidFill>
              </a:rPr>
              <a:t>#2</a:t>
            </a:r>
            <a:endParaRPr lang="en-GB" sz="9000" dirty="0">
              <a:solidFill>
                <a:schemeClr val="bg1"/>
              </a:solidFill>
            </a:endParaRPr>
          </a:p>
        </p:txBody>
      </p:sp>
      <p:sp>
        <p:nvSpPr>
          <p:cNvPr id="7" name="Text Placeholder 17"/>
          <p:cNvSpPr txBox="1">
            <a:spLocks/>
          </p:cNvSpPr>
          <p:nvPr/>
        </p:nvSpPr>
        <p:spPr>
          <a:xfrm>
            <a:off x="764632" y="1708120"/>
            <a:ext cx="5037431" cy="2644140"/>
          </a:xfrm>
          <a:prstGeom prst="rect">
            <a:avLst/>
          </a:prstGeom>
        </p:spPr>
        <p:txBody>
          <a:bodyPr lIns="72000" tIns="72000" rIns="72000" bIns="72000" anchor="b">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4000" dirty="0" smtClean="0">
                <a:solidFill>
                  <a:schemeClr val="bg1"/>
                </a:solidFill>
              </a:rPr>
              <a:t>This is why you want an app</a:t>
            </a:r>
          </a:p>
        </p:txBody>
      </p:sp>
      <p:grpSp>
        <p:nvGrpSpPr>
          <p:cNvPr id="19" name="Group 18"/>
          <p:cNvGrpSpPr/>
          <p:nvPr/>
        </p:nvGrpSpPr>
        <p:grpSpPr>
          <a:xfrm>
            <a:off x="5822905" y="1832296"/>
            <a:ext cx="2776171" cy="3000054"/>
            <a:chOff x="6116841" y="2365363"/>
            <a:chExt cx="2776171" cy="3000054"/>
          </a:xfrm>
        </p:grpSpPr>
        <p:sp>
          <p:nvSpPr>
            <p:cNvPr id="8" name="Freeform 7"/>
            <p:cNvSpPr/>
            <p:nvPr/>
          </p:nvSpPr>
          <p:spPr>
            <a:xfrm flipH="1">
              <a:off x="6405775" y="4702629"/>
              <a:ext cx="925057" cy="587616"/>
            </a:xfrm>
            <a:custGeom>
              <a:avLst/>
              <a:gdLst/>
              <a:ahLst/>
              <a:cxnLst/>
              <a:rect l="l" t="t" r="r" b="b"/>
              <a:pathLst>
                <a:path w="925057" h="587616">
                  <a:moveTo>
                    <a:pt x="107544" y="0"/>
                  </a:moveTo>
                  <a:lnTo>
                    <a:pt x="0" y="0"/>
                  </a:lnTo>
                  <a:cubicBezTo>
                    <a:pt x="0" y="354362"/>
                    <a:pt x="0" y="356314"/>
                    <a:pt x="0" y="356325"/>
                  </a:cubicBezTo>
                  <a:cubicBezTo>
                    <a:pt x="0" y="487390"/>
                    <a:pt x="107544" y="587616"/>
                    <a:pt x="238133" y="587616"/>
                  </a:cubicBezTo>
                  <a:cubicBezTo>
                    <a:pt x="477680" y="587616"/>
                    <a:pt x="706495" y="587616"/>
                    <a:pt x="925057" y="587616"/>
                  </a:cubicBezTo>
                  <a:lnTo>
                    <a:pt x="925057" y="487390"/>
                  </a:lnTo>
                  <a:cubicBezTo>
                    <a:pt x="249142" y="487390"/>
                    <a:pt x="245832" y="487390"/>
                    <a:pt x="245815" y="487390"/>
                  </a:cubicBezTo>
                  <a:cubicBezTo>
                    <a:pt x="168998" y="487390"/>
                    <a:pt x="107544" y="418003"/>
                    <a:pt x="107544" y="340906"/>
                  </a:cubicBezTo>
                  <a:cubicBezTo>
                    <a:pt x="107544" y="213248"/>
                    <a:pt x="107544" y="100168"/>
                    <a:pt x="1075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Oval 6"/>
            <p:cNvSpPr>
              <a:spLocks noChangeArrowheads="1"/>
            </p:cNvSpPr>
            <p:nvPr/>
          </p:nvSpPr>
          <p:spPr bwMode="auto">
            <a:xfrm flipH="1">
              <a:off x="6116841" y="5143167"/>
              <a:ext cx="222251" cy="222250"/>
            </a:xfrm>
            <a:prstGeom prst="ellipse">
              <a:avLst/>
            </a:pr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16" name="Rectangle 15"/>
            <p:cNvSpPr/>
            <p:nvPr/>
          </p:nvSpPr>
          <p:spPr>
            <a:xfrm>
              <a:off x="7222831" y="2736516"/>
              <a:ext cx="108000" cy="21021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V="1">
              <a:off x="7222831" y="2365363"/>
              <a:ext cx="925057" cy="587616"/>
            </a:xfrm>
            <a:custGeom>
              <a:avLst/>
              <a:gdLst/>
              <a:ahLst/>
              <a:cxnLst/>
              <a:rect l="l" t="t" r="r" b="b"/>
              <a:pathLst>
                <a:path w="925057" h="587616">
                  <a:moveTo>
                    <a:pt x="107544" y="0"/>
                  </a:moveTo>
                  <a:lnTo>
                    <a:pt x="0" y="0"/>
                  </a:lnTo>
                  <a:cubicBezTo>
                    <a:pt x="0" y="354362"/>
                    <a:pt x="0" y="356314"/>
                    <a:pt x="0" y="356325"/>
                  </a:cubicBezTo>
                  <a:cubicBezTo>
                    <a:pt x="0" y="487390"/>
                    <a:pt x="107544" y="587616"/>
                    <a:pt x="238133" y="587616"/>
                  </a:cubicBezTo>
                  <a:cubicBezTo>
                    <a:pt x="477680" y="587616"/>
                    <a:pt x="706495" y="587616"/>
                    <a:pt x="925057" y="587616"/>
                  </a:cubicBezTo>
                  <a:lnTo>
                    <a:pt x="925057" y="487390"/>
                  </a:lnTo>
                  <a:cubicBezTo>
                    <a:pt x="249142" y="487390"/>
                    <a:pt x="245832" y="487390"/>
                    <a:pt x="245815" y="487390"/>
                  </a:cubicBezTo>
                  <a:cubicBezTo>
                    <a:pt x="168998" y="487390"/>
                    <a:pt x="107544" y="418003"/>
                    <a:pt x="107544" y="340906"/>
                  </a:cubicBezTo>
                  <a:cubicBezTo>
                    <a:pt x="107544" y="213248"/>
                    <a:pt x="107544" y="100168"/>
                    <a:pt x="1075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rot="16200000">
              <a:off x="8183484" y="1759071"/>
              <a:ext cx="100800" cy="1318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771671" y="1170215"/>
            <a:ext cx="2369846" cy="1970677"/>
            <a:chOff x="8528578" y="1170215"/>
            <a:chExt cx="2369846" cy="1970677"/>
          </a:xfrm>
        </p:grpSpPr>
        <p:grpSp>
          <p:nvGrpSpPr>
            <p:cNvPr id="23" name="Group 22"/>
            <p:cNvGrpSpPr>
              <a:grpSpLocks noChangeAspect="1"/>
            </p:cNvGrpSpPr>
            <p:nvPr/>
          </p:nvGrpSpPr>
          <p:grpSpPr>
            <a:xfrm>
              <a:off x="9644504" y="1170215"/>
              <a:ext cx="1253920" cy="1168186"/>
              <a:chOff x="2192338" y="3984625"/>
              <a:chExt cx="185737" cy="173038"/>
            </a:xfrm>
            <a:solidFill>
              <a:schemeClr val="bg1"/>
            </a:solidFill>
          </p:grpSpPr>
          <p:sp>
            <p:nvSpPr>
              <p:cNvPr id="24" name="Freeform 151"/>
              <p:cNvSpPr>
                <a:spLocks noEditPoints="1"/>
              </p:cNvSpPr>
              <p:nvPr/>
            </p:nvSpPr>
            <p:spPr bwMode="auto">
              <a:xfrm>
                <a:off x="2224088" y="4035425"/>
                <a:ext cx="95250" cy="90488"/>
              </a:xfrm>
              <a:custGeom>
                <a:avLst/>
                <a:gdLst>
                  <a:gd name="T0" fmla="*/ 48 w 77"/>
                  <a:gd name="T1" fmla="*/ 72 h 78"/>
                  <a:gd name="T2" fmla="*/ 5 w 77"/>
                  <a:gd name="T3" fmla="*/ 49 h 78"/>
                  <a:gd name="T4" fmla="*/ 29 w 77"/>
                  <a:gd name="T5" fmla="*/ 6 h 78"/>
                  <a:gd name="T6" fmla="*/ 72 w 77"/>
                  <a:gd name="T7" fmla="*/ 30 h 78"/>
                  <a:gd name="T8" fmla="*/ 48 w 77"/>
                  <a:gd name="T9" fmla="*/ 72 h 78"/>
                  <a:gd name="T10" fmla="*/ 33 w 77"/>
                  <a:gd name="T11" fmla="*/ 17 h 78"/>
                  <a:gd name="T12" fmla="*/ 17 w 77"/>
                  <a:gd name="T13" fmla="*/ 46 h 78"/>
                  <a:gd name="T14" fmla="*/ 45 w 77"/>
                  <a:gd name="T15" fmla="*/ 62 h 78"/>
                  <a:gd name="T16" fmla="*/ 61 w 77"/>
                  <a:gd name="T17" fmla="*/ 33 h 78"/>
                  <a:gd name="T18" fmla="*/ 33 w 77"/>
                  <a:gd name="T19" fmla="*/ 1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78">
                    <a:moveTo>
                      <a:pt x="48" y="72"/>
                    </a:moveTo>
                    <a:cubicBezTo>
                      <a:pt x="29" y="78"/>
                      <a:pt x="10" y="67"/>
                      <a:pt x="5" y="49"/>
                    </a:cubicBezTo>
                    <a:cubicBezTo>
                      <a:pt x="0" y="30"/>
                      <a:pt x="10" y="11"/>
                      <a:pt x="29" y="6"/>
                    </a:cubicBezTo>
                    <a:cubicBezTo>
                      <a:pt x="47" y="0"/>
                      <a:pt x="67" y="11"/>
                      <a:pt x="72" y="30"/>
                    </a:cubicBezTo>
                    <a:cubicBezTo>
                      <a:pt x="77" y="48"/>
                      <a:pt x="66" y="67"/>
                      <a:pt x="48" y="72"/>
                    </a:cubicBezTo>
                    <a:close/>
                    <a:moveTo>
                      <a:pt x="33" y="17"/>
                    </a:moveTo>
                    <a:cubicBezTo>
                      <a:pt x="20" y="21"/>
                      <a:pt x="13" y="33"/>
                      <a:pt x="17" y="46"/>
                    </a:cubicBezTo>
                    <a:cubicBezTo>
                      <a:pt x="20" y="58"/>
                      <a:pt x="33" y="65"/>
                      <a:pt x="45" y="62"/>
                    </a:cubicBezTo>
                    <a:cubicBezTo>
                      <a:pt x="58" y="58"/>
                      <a:pt x="65" y="45"/>
                      <a:pt x="61" y="33"/>
                    </a:cubicBezTo>
                    <a:cubicBezTo>
                      <a:pt x="58" y="21"/>
                      <a:pt x="45" y="14"/>
                      <a:pt x="33" y="17"/>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5" name="Freeform 152"/>
              <p:cNvSpPr>
                <a:spLocks noEditPoints="1"/>
              </p:cNvSpPr>
              <p:nvPr/>
            </p:nvSpPr>
            <p:spPr bwMode="auto">
              <a:xfrm>
                <a:off x="2192338" y="4003675"/>
                <a:ext cx="160338" cy="153988"/>
              </a:xfrm>
              <a:custGeom>
                <a:avLst/>
                <a:gdLst>
                  <a:gd name="T0" fmla="*/ 80 w 129"/>
                  <a:gd name="T1" fmla="*/ 121 h 130"/>
                  <a:gd name="T2" fmla="*/ 8 w 129"/>
                  <a:gd name="T3" fmla="*/ 81 h 130"/>
                  <a:gd name="T4" fmla="*/ 49 w 129"/>
                  <a:gd name="T5" fmla="*/ 9 h 130"/>
                  <a:gd name="T6" fmla="*/ 121 w 129"/>
                  <a:gd name="T7" fmla="*/ 49 h 130"/>
                  <a:gd name="T8" fmla="*/ 80 w 129"/>
                  <a:gd name="T9" fmla="*/ 121 h 130"/>
                  <a:gd name="T10" fmla="*/ 52 w 129"/>
                  <a:gd name="T11" fmla="*/ 21 h 130"/>
                  <a:gd name="T12" fmla="*/ 20 w 129"/>
                  <a:gd name="T13" fmla="*/ 78 h 130"/>
                  <a:gd name="T14" fmla="*/ 77 w 129"/>
                  <a:gd name="T15" fmla="*/ 110 h 130"/>
                  <a:gd name="T16" fmla="*/ 109 w 129"/>
                  <a:gd name="T17" fmla="*/ 53 h 130"/>
                  <a:gd name="T18" fmla="*/ 52 w 129"/>
                  <a:gd name="T19" fmla="*/ 21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 h="130">
                    <a:moveTo>
                      <a:pt x="80" y="121"/>
                    </a:moveTo>
                    <a:cubicBezTo>
                      <a:pt x="49" y="130"/>
                      <a:pt x="17" y="112"/>
                      <a:pt x="8" y="81"/>
                    </a:cubicBezTo>
                    <a:cubicBezTo>
                      <a:pt x="0" y="50"/>
                      <a:pt x="18" y="18"/>
                      <a:pt x="49" y="9"/>
                    </a:cubicBezTo>
                    <a:cubicBezTo>
                      <a:pt x="80" y="0"/>
                      <a:pt x="112" y="18"/>
                      <a:pt x="121" y="49"/>
                    </a:cubicBezTo>
                    <a:cubicBezTo>
                      <a:pt x="129" y="80"/>
                      <a:pt x="111" y="113"/>
                      <a:pt x="80" y="121"/>
                    </a:cubicBezTo>
                    <a:close/>
                    <a:moveTo>
                      <a:pt x="52" y="21"/>
                    </a:moveTo>
                    <a:cubicBezTo>
                      <a:pt x="27" y="28"/>
                      <a:pt x="13" y="53"/>
                      <a:pt x="20" y="78"/>
                    </a:cubicBezTo>
                    <a:cubicBezTo>
                      <a:pt x="27" y="103"/>
                      <a:pt x="53" y="117"/>
                      <a:pt x="77" y="110"/>
                    </a:cubicBezTo>
                    <a:cubicBezTo>
                      <a:pt x="102" y="103"/>
                      <a:pt x="116" y="77"/>
                      <a:pt x="109" y="53"/>
                    </a:cubicBezTo>
                    <a:cubicBezTo>
                      <a:pt x="102" y="28"/>
                      <a:pt x="77" y="14"/>
                      <a:pt x="52" y="21"/>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26" name="Freeform 153"/>
              <p:cNvSpPr>
                <a:spLocks/>
              </p:cNvSpPr>
              <p:nvPr/>
            </p:nvSpPr>
            <p:spPr bwMode="auto">
              <a:xfrm>
                <a:off x="2257425" y="3984625"/>
                <a:ext cx="120650" cy="109538"/>
              </a:xfrm>
              <a:custGeom>
                <a:avLst/>
                <a:gdLst>
                  <a:gd name="T0" fmla="*/ 94 w 97"/>
                  <a:gd name="T1" fmla="*/ 29 h 94"/>
                  <a:gd name="T2" fmla="*/ 70 w 97"/>
                  <a:gd name="T3" fmla="*/ 29 h 94"/>
                  <a:gd name="T4" fmla="*/ 67 w 97"/>
                  <a:gd name="T5" fmla="*/ 27 h 94"/>
                  <a:gd name="T6" fmla="*/ 67 w 97"/>
                  <a:gd name="T7" fmla="*/ 3 h 94"/>
                  <a:gd name="T8" fmla="*/ 63 w 97"/>
                  <a:gd name="T9" fmla="*/ 1 h 94"/>
                  <a:gd name="T10" fmla="*/ 52 w 97"/>
                  <a:gd name="T11" fmla="*/ 13 h 94"/>
                  <a:gd name="T12" fmla="*/ 51 w 97"/>
                  <a:gd name="T13" fmla="*/ 14 h 94"/>
                  <a:gd name="T14" fmla="*/ 51 w 97"/>
                  <a:gd name="T15" fmla="*/ 35 h 94"/>
                  <a:gd name="T16" fmla="*/ 50 w 97"/>
                  <a:gd name="T17" fmla="*/ 37 h 94"/>
                  <a:gd name="T18" fmla="*/ 14 w 97"/>
                  <a:gd name="T19" fmla="*/ 71 h 94"/>
                  <a:gd name="T20" fmla="*/ 12 w 97"/>
                  <a:gd name="T21" fmla="*/ 71 h 94"/>
                  <a:gd name="T22" fmla="*/ 0 w 97"/>
                  <a:gd name="T23" fmla="*/ 83 h 94"/>
                  <a:gd name="T24" fmla="*/ 12 w 97"/>
                  <a:gd name="T25" fmla="*/ 94 h 94"/>
                  <a:gd name="T26" fmla="*/ 23 w 97"/>
                  <a:gd name="T27" fmla="*/ 83 h 94"/>
                  <a:gd name="T28" fmla="*/ 23 w 97"/>
                  <a:gd name="T29" fmla="*/ 80 h 94"/>
                  <a:gd name="T30" fmla="*/ 57 w 97"/>
                  <a:gd name="T31" fmla="*/ 46 h 94"/>
                  <a:gd name="T32" fmla="*/ 59 w 97"/>
                  <a:gd name="T33" fmla="*/ 46 h 94"/>
                  <a:gd name="T34" fmla="*/ 82 w 97"/>
                  <a:gd name="T35" fmla="*/ 46 h 94"/>
                  <a:gd name="T36" fmla="*/ 84 w 97"/>
                  <a:gd name="T37" fmla="*/ 45 h 94"/>
                  <a:gd name="T38" fmla="*/ 95 w 97"/>
                  <a:gd name="T39" fmla="*/ 33 h 94"/>
                  <a:gd name="T40" fmla="*/ 94 w 97"/>
                  <a:gd name="T41" fmla="*/ 2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94">
                    <a:moveTo>
                      <a:pt x="94" y="29"/>
                    </a:moveTo>
                    <a:cubicBezTo>
                      <a:pt x="70" y="29"/>
                      <a:pt x="70" y="29"/>
                      <a:pt x="70" y="29"/>
                    </a:cubicBezTo>
                    <a:cubicBezTo>
                      <a:pt x="69" y="29"/>
                      <a:pt x="67" y="28"/>
                      <a:pt x="67" y="27"/>
                    </a:cubicBezTo>
                    <a:cubicBezTo>
                      <a:pt x="67" y="3"/>
                      <a:pt x="67" y="3"/>
                      <a:pt x="67" y="3"/>
                    </a:cubicBezTo>
                    <a:cubicBezTo>
                      <a:pt x="67" y="1"/>
                      <a:pt x="65" y="0"/>
                      <a:pt x="63" y="1"/>
                    </a:cubicBezTo>
                    <a:cubicBezTo>
                      <a:pt x="52" y="13"/>
                      <a:pt x="52" y="13"/>
                      <a:pt x="52" y="13"/>
                    </a:cubicBezTo>
                    <a:cubicBezTo>
                      <a:pt x="51" y="13"/>
                      <a:pt x="51" y="14"/>
                      <a:pt x="51" y="14"/>
                    </a:cubicBezTo>
                    <a:cubicBezTo>
                      <a:pt x="51" y="35"/>
                      <a:pt x="51" y="35"/>
                      <a:pt x="51" y="35"/>
                    </a:cubicBezTo>
                    <a:cubicBezTo>
                      <a:pt x="51" y="36"/>
                      <a:pt x="51" y="36"/>
                      <a:pt x="50" y="37"/>
                    </a:cubicBezTo>
                    <a:cubicBezTo>
                      <a:pt x="14" y="71"/>
                      <a:pt x="14" y="71"/>
                      <a:pt x="14" y="71"/>
                    </a:cubicBezTo>
                    <a:cubicBezTo>
                      <a:pt x="14" y="71"/>
                      <a:pt x="13" y="71"/>
                      <a:pt x="12" y="71"/>
                    </a:cubicBezTo>
                    <a:cubicBezTo>
                      <a:pt x="5" y="71"/>
                      <a:pt x="0" y="76"/>
                      <a:pt x="0" y="83"/>
                    </a:cubicBezTo>
                    <a:cubicBezTo>
                      <a:pt x="0" y="89"/>
                      <a:pt x="5" y="94"/>
                      <a:pt x="12" y="94"/>
                    </a:cubicBezTo>
                    <a:cubicBezTo>
                      <a:pt x="18" y="94"/>
                      <a:pt x="23" y="89"/>
                      <a:pt x="23" y="83"/>
                    </a:cubicBezTo>
                    <a:cubicBezTo>
                      <a:pt x="23" y="82"/>
                      <a:pt x="23" y="81"/>
                      <a:pt x="23" y="80"/>
                    </a:cubicBezTo>
                    <a:cubicBezTo>
                      <a:pt x="57" y="46"/>
                      <a:pt x="57" y="46"/>
                      <a:pt x="57" y="46"/>
                    </a:cubicBezTo>
                    <a:cubicBezTo>
                      <a:pt x="57" y="46"/>
                      <a:pt x="58" y="46"/>
                      <a:pt x="59" y="46"/>
                    </a:cubicBezTo>
                    <a:cubicBezTo>
                      <a:pt x="82" y="46"/>
                      <a:pt x="82" y="46"/>
                      <a:pt x="82" y="46"/>
                    </a:cubicBezTo>
                    <a:cubicBezTo>
                      <a:pt x="83" y="46"/>
                      <a:pt x="83" y="45"/>
                      <a:pt x="84" y="45"/>
                    </a:cubicBezTo>
                    <a:cubicBezTo>
                      <a:pt x="95" y="33"/>
                      <a:pt x="95" y="33"/>
                      <a:pt x="95" y="33"/>
                    </a:cubicBezTo>
                    <a:cubicBezTo>
                      <a:pt x="97" y="32"/>
                      <a:pt x="96" y="29"/>
                      <a:pt x="94" y="29"/>
                    </a:cubicBez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grpSp>
        <p:sp>
          <p:nvSpPr>
            <p:cNvPr id="27" name="Freeform 418"/>
            <p:cNvSpPr>
              <a:spLocks noEditPoints="1"/>
            </p:cNvSpPr>
            <p:nvPr/>
          </p:nvSpPr>
          <p:spPr bwMode="auto">
            <a:xfrm>
              <a:off x="8528578" y="1465696"/>
              <a:ext cx="835516" cy="1462155"/>
            </a:xfrm>
            <a:custGeom>
              <a:avLst/>
              <a:gdLst>
                <a:gd name="T0" fmla="*/ 0 w 72"/>
                <a:gd name="T1" fmla="*/ 0 h 124"/>
                <a:gd name="T2" fmla="*/ 0 w 72"/>
                <a:gd name="T3" fmla="*/ 124 h 124"/>
                <a:gd name="T4" fmla="*/ 72 w 72"/>
                <a:gd name="T5" fmla="*/ 124 h 124"/>
                <a:gd name="T6" fmla="*/ 72 w 72"/>
                <a:gd name="T7" fmla="*/ 0 h 124"/>
                <a:gd name="T8" fmla="*/ 0 w 72"/>
                <a:gd name="T9" fmla="*/ 0 h 124"/>
                <a:gd name="T10" fmla="*/ 11 w 72"/>
                <a:gd name="T11" fmla="*/ 11 h 124"/>
                <a:gd name="T12" fmla="*/ 62 w 72"/>
                <a:gd name="T13" fmla="*/ 11 h 124"/>
                <a:gd name="T14" fmla="*/ 62 w 72"/>
                <a:gd name="T15" fmla="*/ 93 h 124"/>
                <a:gd name="T16" fmla="*/ 11 w 72"/>
                <a:gd name="T17" fmla="*/ 93 h 124"/>
                <a:gd name="T18" fmla="*/ 11 w 72"/>
                <a:gd name="T19" fmla="*/ 11 h 124"/>
                <a:gd name="T20" fmla="*/ 31 w 72"/>
                <a:gd name="T21" fmla="*/ 109 h 124"/>
                <a:gd name="T22" fmla="*/ 36 w 72"/>
                <a:gd name="T23" fmla="*/ 104 h 124"/>
                <a:gd name="T24" fmla="*/ 41 w 72"/>
                <a:gd name="T25" fmla="*/ 109 h 124"/>
                <a:gd name="T26" fmla="*/ 36 w 72"/>
                <a:gd name="T27" fmla="*/ 114 h 124"/>
                <a:gd name="T28" fmla="*/ 31 w 72"/>
                <a:gd name="T29" fmla="*/ 109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 h="124">
                  <a:moveTo>
                    <a:pt x="0" y="0"/>
                  </a:moveTo>
                  <a:cubicBezTo>
                    <a:pt x="0" y="124"/>
                    <a:pt x="0" y="124"/>
                    <a:pt x="0" y="124"/>
                  </a:cubicBezTo>
                  <a:cubicBezTo>
                    <a:pt x="72" y="124"/>
                    <a:pt x="72" y="124"/>
                    <a:pt x="72" y="124"/>
                  </a:cubicBezTo>
                  <a:cubicBezTo>
                    <a:pt x="72" y="0"/>
                    <a:pt x="72" y="0"/>
                    <a:pt x="72" y="0"/>
                  </a:cubicBezTo>
                  <a:lnTo>
                    <a:pt x="0" y="0"/>
                  </a:lnTo>
                  <a:close/>
                  <a:moveTo>
                    <a:pt x="11" y="11"/>
                  </a:moveTo>
                  <a:cubicBezTo>
                    <a:pt x="62" y="11"/>
                    <a:pt x="62" y="11"/>
                    <a:pt x="62" y="11"/>
                  </a:cubicBezTo>
                  <a:cubicBezTo>
                    <a:pt x="62" y="93"/>
                    <a:pt x="62" y="93"/>
                    <a:pt x="62" y="93"/>
                  </a:cubicBezTo>
                  <a:cubicBezTo>
                    <a:pt x="11" y="93"/>
                    <a:pt x="11" y="93"/>
                    <a:pt x="11" y="93"/>
                  </a:cubicBezTo>
                  <a:lnTo>
                    <a:pt x="11" y="11"/>
                  </a:lnTo>
                  <a:close/>
                  <a:moveTo>
                    <a:pt x="31" y="109"/>
                  </a:moveTo>
                  <a:cubicBezTo>
                    <a:pt x="31" y="106"/>
                    <a:pt x="33" y="104"/>
                    <a:pt x="36" y="104"/>
                  </a:cubicBezTo>
                  <a:cubicBezTo>
                    <a:pt x="39" y="104"/>
                    <a:pt x="41" y="106"/>
                    <a:pt x="41" y="109"/>
                  </a:cubicBezTo>
                  <a:cubicBezTo>
                    <a:pt x="41" y="112"/>
                    <a:pt x="39" y="114"/>
                    <a:pt x="36" y="114"/>
                  </a:cubicBezTo>
                  <a:cubicBezTo>
                    <a:pt x="33" y="114"/>
                    <a:pt x="31" y="112"/>
                    <a:pt x="31" y="109"/>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GB"/>
            </a:p>
          </p:txBody>
        </p:sp>
        <p:grpSp>
          <p:nvGrpSpPr>
            <p:cNvPr id="34" name="Group 33"/>
            <p:cNvGrpSpPr>
              <a:grpSpLocks noChangeAspect="1"/>
            </p:cNvGrpSpPr>
            <p:nvPr/>
          </p:nvGrpSpPr>
          <p:grpSpPr>
            <a:xfrm>
              <a:off x="9509459" y="2436985"/>
              <a:ext cx="733236" cy="703907"/>
              <a:chOff x="3489326" y="3114675"/>
              <a:chExt cx="158750" cy="152400"/>
            </a:xfrm>
            <a:solidFill>
              <a:schemeClr val="bg1"/>
            </a:solidFill>
          </p:grpSpPr>
          <p:sp>
            <p:nvSpPr>
              <p:cNvPr id="35" name="Freeform 381"/>
              <p:cNvSpPr>
                <a:spLocks/>
              </p:cNvSpPr>
              <p:nvPr/>
            </p:nvSpPr>
            <p:spPr bwMode="auto">
              <a:xfrm>
                <a:off x="3489326" y="3133725"/>
                <a:ext cx="141288" cy="101600"/>
              </a:xfrm>
              <a:custGeom>
                <a:avLst/>
                <a:gdLst>
                  <a:gd name="T0" fmla="*/ 32 w 122"/>
                  <a:gd name="T1" fmla="*/ 0 h 87"/>
                  <a:gd name="T2" fmla="*/ 33 w 122"/>
                  <a:gd name="T3" fmla="*/ 2 h 87"/>
                  <a:gd name="T4" fmla="*/ 38 w 122"/>
                  <a:gd name="T5" fmla="*/ 15 h 87"/>
                  <a:gd name="T6" fmla="*/ 52 w 122"/>
                  <a:gd name="T7" fmla="*/ 61 h 87"/>
                  <a:gd name="T8" fmla="*/ 55 w 122"/>
                  <a:gd name="T9" fmla="*/ 71 h 87"/>
                  <a:gd name="T10" fmla="*/ 57 w 122"/>
                  <a:gd name="T11" fmla="*/ 72 h 87"/>
                  <a:gd name="T12" fmla="*/ 120 w 122"/>
                  <a:gd name="T13" fmla="*/ 72 h 87"/>
                  <a:gd name="T14" fmla="*/ 122 w 122"/>
                  <a:gd name="T15" fmla="*/ 74 h 87"/>
                  <a:gd name="T16" fmla="*/ 117 w 122"/>
                  <a:gd name="T17" fmla="*/ 86 h 87"/>
                  <a:gd name="T18" fmla="*/ 115 w 122"/>
                  <a:gd name="T19" fmla="*/ 87 h 87"/>
                  <a:gd name="T20" fmla="*/ 46 w 122"/>
                  <a:gd name="T21" fmla="*/ 87 h 87"/>
                  <a:gd name="T22" fmla="*/ 44 w 122"/>
                  <a:gd name="T23" fmla="*/ 86 h 87"/>
                  <a:gd name="T24" fmla="*/ 22 w 122"/>
                  <a:gd name="T25" fmla="*/ 17 h 87"/>
                  <a:gd name="T26" fmla="*/ 21 w 122"/>
                  <a:gd name="T27" fmla="*/ 16 h 87"/>
                  <a:gd name="T28" fmla="*/ 6 w 122"/>
                  <a:gd name="T29" fmla="*/ 16 h 87"/>
                  <a:gd name="T30" fmla="*/ 5 w 122"/>
                  <a:gd name="T31" fmla="*/ 15 h 87"/>
                  <a:gd name="T32" fmla="*/ 0 w 122"/>
                  <a:gd name="T33" fmla="*/ 0 h 87"/>
                  <a:gd name="T34" fmla="*/ 32 w 12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2" h="87">
                    <a:moveTo>
                      <a:pt x="32" y="0"/>
                    </a:moveTo>
                    <a:cubicBezTo>
                      <a:pt x="33" y="0"/>
                      <a:pt x="33" y="1"/>
                      <a:pt x="33" y="2"/>
                    </a:cubicBezTo>
                    <a:cubicBezTo>
                      <a:pt x="38" y="15"/>
                      <a:pt x="38" y="15"/>
                      <a:pt x="38" y="15"/>
                    </a:cubicBezTo>
                    <a:cubicBezTo>
                      <a:pt x="52" y="61"/>
                      <a:pt x="52" y="61"/>
                      <a:pt x="52" y="61"/>
                    </a:cubicBezTo>
                    <a:cubicBezTo>
                      <a:pt x="55" y="71"/>
                      <a:pt x="55" y="71"/>
                      <a:pt x="55" y="71"/>
                    </a:cubicBezTo>
                    <a:cubicBezTo>
                      <a:pt x="55" y="71"/>
                      <a:pt x="56" y="72"/>
                      <a:pt x="57" y="72"/>
                    </a:cubicBezTo>
                    <a:cubicBezTo>
                      <a:pt x="120" y="72"/>
                      <a:pt x="120" y="72"/>
                      <a:pt x="120" y="72"/>
                    </a:cubicBezTo>
                    <a:cubicBezTo>
                      <a:pt x="122" y="72"/>
                      <a:pt x="122" y="73"/>
                      <a:pt x="122" y="74"/>
                    </a:cubicBezTo>
                    <a:cubicBezTo>
                      <a:pt x="117" y="86"/>
                      <a:pt x="117" y="86"/>
                      <a:pt x="117" y="86"/>
                    </a:cubicBezTo>
                    <a:cubicBezTo>
                      <a:pt x="116" y="87"/>
                      <a:pt x="116" y="87"/>
                      <a:pt x="115" y="87"/>
                    </a:cubicBezTo>
                    <a:cubicBezTo>
                      <a:pt x="46" y="87"/>
                      <a:pt x="46" y="87"/>
                      <a:pt x="46" y="87"/>
                    </a:cubicBezTo>
                    <a:cubicBezTo>
                      <a:pt x="45" y="87"/>
                      <a:pt x="44" y="86"/>
                      <a:pt x="44" y="86"/>
                    </a:cubicBezTo>
                    <a:cubicBezTo>
                      <a:pt x="22" y="17"/>
                      <a:pt x="22" y="17"/>
                      <a:pt x="22" y="17"/>
                    </a:cubicBezTo>
                    <a:cubicBezTo>
                      <a:pt x="22" y="16"/>
                      <a:pt x="22" y="16"/>
                      <a:pt x="21" y="16"/>
                    </a:cubicBezTo>
                    <a:cubicBezTo>
                      <a:pt x="6" y="16"/>
                      <a:pt x="6" y="16"/>
                      <a:pt x="6" y="16"/>
                    </a:cubicBezTo>
                    <a:cubicBezTo>
                      <a:pt x="5" y="16"/>
                      <a:pt x="5" y="15"/>
                      <a:pt x="5" y="15"/>
                    </a:cubicBezTo>
                    <a:cubicBezTo>
                      <a:pt x="0" y="0"/>
                      <a:pt x="0" y="0"/>
                      <a:pt x="0" y="0"/>
                    </a:cubicBezTo>
                    <a:lnTo>
                      <a:pt x="32"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Oval 382"/>
              <p:cNvSpPr>
                <a:spLocks noChangeArrowheads="1"/>
              </p:cNvSpPr>
              <p:nvPr/>
            </p:nvSpPr>
            <p:spPr bwMode="auto">
              <a:xfrm>
                <a:off x="3546476" y="3241675"/>
                <a:ext cx="23813" cy="254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Oval 383"/>
              <p:cNvSpPr>
                <a:spLocks noChangeArrowheads="1"/>
              </p:cNvSpPr>
              <p:nvPr/>
            </p:nvSpPr>
            <p:spPr bwMode="auto">
              <a:xfrm>
                <a:off x="3590926" y="3241675"/>
                <a:ext cx="23813" cy="25400"/>
              </a:xfrm>
              <a:prstGeom prst="ellipse">
                <a:avLst/>
              </a:pr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384"/>
              <p:cNvSpPr>
                <a:spLocks noEditPoints="1"/>
              </p:cNvSpPr>
              <p:nvPr/>
            </p:nvSpPr>
            <p:spPr bwMode="auto">
              <a:xfrm>
                <a:off x="3556001" y="3114675"/>
                <a:ext cx="52388" cy="95250"/>
              </a:xfrm>
              <a:custGeom>
                <a:avLst/>
                <a:gdLst>
                  <a:gd name="T0" fmla="*/ 27 w 45"/>
                  <a:gd name="T1" fmla="*/ 63 h 81"/>
                  <a:gd name="T2" fmla="*/ 27 w 45"/>
                  <a:gd name="T3" fmla="*/ 46 h 81"/>
                  <a:gd name="T4" fmla="*/ 35 w 45"/>
                  <a:gd name="T5" fmla="*/ 55 h 81"/>
                  <a:gd name="T6" fmla="*/ 27 w 45"/>
                  <a:gd name="T7" fmla="*/ 63 h 81"/>
                  <a:gd name="T8" fmla="*/ 21 w 45"/>
                  <a:gd name="T9" fmla="*/ 33 h 81"/>
                  <a:gd name="T10" fmla="*/ 14 w 45"/>
                  <a:gd name="T11" fmla="*/ 25 h 81"/>
                  <a:gd name="T12" fmla="*/ 21 w 45"/>
                  <a:gd name="T13" fmla="*/ 19 h 81"/>
                  <a:gd name="T14" fmla="*/ 21 w 45"/>
                  <a:gd name="T15" fmla="*/ 33 h 81"/>
                  <a:gd name="T16" fmla="*/ 0 w 45"/>
                  <a:gd name="T17" fmla="*/ 58 h 81"/>
                  <a:gd name="T18" fmla="*/ 21 w 45"/>
                  <a:gd name="T19" fmla="*/ 72 h 81"/>
                  <a:gd name="T20" fmla="*/ 21 w 45"/>
                  <a:gd name="T21" fmla="*/ 81 h 81"/>
                  <a:gd name="T22" fmla="*/ 27 w 45"/>
                  <a:gd name="T23" fmla="*/ 81 h 81"/>
                  <a:gd name="T24" fmla="*/ 27 w 45"/>
                  <a:gd name="T25" fmla="*/ 72 h 81"/>
                  <a:gd name="T26" fmla="*/ 45 w 45"/>
                  <a:gd name="T27" fmla="*/ 54 h 81"/>
                  <a:gd name="T28" fmla="*/ 27 w 45"/>
                  <a:gd name="T29" fmla="*/ 35 h 81"/>
                  <a:gd name="T30" fmla="*/ 27 w 45"/>
                  <a:gd name="T31" fmla="*/ 19 h 81"/>
                  <a:gd name="T32" fmla="*/ 34 w 45"/>
                  <a:gd name="T33" fmla="*/ 24 h 81"/>
                  <a:gd name="T34" fmla="*/ 42 w 45"/>
                  <a:gd name="T35" fmla="*/ 18 h 81"/>
                  <a:gd name="T36" fmla="*/ 27 w 45"/>
                  <a:gd name="T37" fmla="*/ 9 h 81"/>
                  <a:gd name="T38" fmla="*/ 27 w 45"/>
                  <a:gd name="T39" fmla="*/ 0 h 81"/>
                  <a:gd name="T40" fmla="*/ 21 w 45"/>
                  <a:gd name="T41" fmla="*/ 0 h 81"/>
                  <a:gd name="T42" fmla="*/ 21 w 45"/>
                  <a:gd name="T43" fmla="*/ 9 h 81"/>
                  <a:gd name="T44" fmla="*/ 3 w 45"/>
                  <a:gd name="T45" fmla="*/ 25 h 81"/>
                  <a:gd name="T46" fmla="*/ 21 w 45"/>
                  <a:gd name="T47" fmla="*/ 43 h 81"/>
                  <a:gd name="T48" fmla="*/ 21 w 45"/>
                  <a:gd name="T49" fmla="*/ 63 h 81"/>
                  <a:gd name="T50" fmla="*/ 8 w 45"/>
                  <a:gd name="T51" fmla="*/ 53 h 81"/>
                  <a:gd name="T52" fmla="*/ 0 w 45"/>
                  <a:gd name="T53" fmla="*/ 5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 h="81">
                    <a:moveTo>
                      <a:pt x="27" y="63"/>
                    </a:moveTo>
                    <a:cubicBezTo>
                      <a:pt x="27" y="46"/>
                      <a:pt x="27" y="46"/>
                      <a:pt x="27" y="46"/>
                    </a:cubicBezTo>
                    <a:cubicBezTo>
                      <a:pt x="32" y="48"/>
                      <a:pt x="35" y="50"/>
                      <a:pt x="35" y="55"/>
                    </a:cubicBezTo>
                    <a:cubicBezTo>
                      <a:pt x="35" y="57"/>
                      <a:pt x="34" y="62"/>
                      <a:pt x="27" y="63"/>
                    </a:cubicBezTo>
                    <a:close/>
                    <a:moveTo>
                      <a:pt x="21" y="33"/>
                    </a:moveTo>
                    <a:cubicBezTo>
                      <a:pt x="16" y="31"/>
                      <a:pt x="14" y="29"/>
                      <a:pt x="14" y="25"/>
                    </a:cubicBezTo>
                    <a:cubicBezTo>
                      <a:pt x="14" y="21"/>
                      <a:pt x="17" y="19"/>
                      <a:pt x="21" y="19"/>
                    </a:cubicBezTo>
                    <a:lnTo>
                      <a:pt x="21" y="33"/>
                    </a:lnTo>
                    <a:close/>
                    <a:moveTo>
                      <a:pt x="0" y="58"/>
                    </a:moveTo>
                    <a:cubicBezTo>
                      <a:pt x="3" y="66"/>
                      <a:pt x="10" y="71"/>
                      <a:pt x="21" y="72"/>
                    </a:cubicBezTo>
                    <a:cubicBezTo>
                      <a:pt x="21" y="81"/>
                      <a:pt x="21" y="81"/>
                      <a:pt x="21" y="81"/>
                    </a:cubicBezTo>
                    <a:cubicBezTo>
                      <a:pt x="27" y="81"/>
                      <a:pt x="27" y="81"/>
                      <a:pt x="27" y="81"/>
                    </a:cubicBezTo>
                    <a:cubicBezTo>
                      <a:pt x="27" y="72"/>
                      <a:pt x="27" y="72"/>
                      <a:pt x="27" y="72"/>
                    </a:cubicBezTo>
                    <a:cubicBezTo>
                      <a:pt x="39" y="71"/>
                      <a:pt x="45" y="64"/>
                      <a:pt x="45" y="54"/>
                    </a:cubicBezTo>
                    <a:cubicBezTo>
                      <a:pt x="45" y="45"/>
                      <a:pt x="40" y="40"/>
                      <a:pt x="27" y="35"/>
                    </a:cubicBezTo>
                    <a:cubicBezTo>
                      <a:pt x="27" y="19"/>
                      <a:pt x="27" y="19"/>
                      <a:pt x="27" y="19"/>
                    </a:cubicBezTo>
                    <a:cubicBezTo>
                      <a:pt x="30" y="19"/>
                      <a:pt x="32" y="21"/>
                      <a:pt x="34" y="24"/>
                    </a:cubicBezTo>
                    <a:cubicBezTo>
                      <a:pt x="42" y="18"/>
                      <a:pt x="42" y="18"/>
                      <a:pt x="42" y="18"/>
                    </a:cubicBezTo>
                    <a:cubicBezTo>
                      <a:pt x="39" y="14"/>
                      <a:pt x="34" y="10"/>
                      <a:pt x="27" y="9"/>
                    </a:cubicBezTo>
                    <a:cubicBezTo>
                      <a:pt x="27" y="0"/>
                      <a:pt x="27" y="0"/>
                      <a:pt x="27" y="0"/>
                    </a:cubicBezTo>
                    <a:cubicBezTo>
                      <a:pt x="21" y="0"/>
                      <a:pt x="21" y="0"/>
                      <a:pt x="21" y="0"/>
                    </a:cubicBezTo>
                    <a:cubicBezTo>
                      <a:pt x="21" y="9"/>
                      <a:pt x="21" y="9"/>
                      <a:pt x="21" y="9"/>
                    </a:cubicBezTo>
                    <a:cubicBezTo>
                      <a:pt x="11" y="10"/>
                      <a:pt x="3" y="16"/>
                      <a:pt x="3" y="25"/>
                    </a:cubicBezTo>
                    <a:cubicBezTo>
                      <a:pt x="3" y="36"/>
                      <a:pt x="11" y="40"/>
                      <a:pt x="21" y="43"/>
                    </a:cubicBezTo>
                    <a:cubicBezTo>
                      <a:pt x="21" y="63"/>
                      <a:pt x="21" y="63"/>
                      <a:pt x="21" y="63"/>
                    </a:cubicBezTo>
                    <a:cubicBezTo>
                      <a:pt x="15" y="61"/>
                      <a:pt x="11" y="58"/>
                      <a:pt x="8" y="53"/>
                    </a:cubicBezTo>
                    <a:lnTo>
                      <a:pt x="0" y="58"/>
                    </a:lnTo>
                    <a:close/>
                  </a:path>
                </a:pathLst>
              </a:custGeom>
              <a:solidFill>
                <a:schemeClr val="accent3"/>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385"/>
              <p:cNvSpPr>
                <a:spLocks/>
              </p:cNvSpPr>
              <p:nvPr/>
            </p:nvSpPr>
            <p:spPr bwMode="auto">
              <a:xfrm>
                <a:off x="3536951" y="3165475"/>
                <a:ext cx="111125" cy="69850"/>
              </a:xfrm>
              <a:custGeom>
                <a:avLst/>
                <a:gdLst>
                  <a:gd name="T0" fmla="*/ 81 w 95"/>
                  <a:gd name="T1" fmla="*/ 0 h 60"/>
                  <a:gd name="T2" fmla="*/ 79 w 95"/>
                  <a:gd name="T3" fmla="*/ 1 h 60"/>
                  <a:gd name="T4" fmla="*/ 69 w 95"/>
                  <a:gd name="T5" fmla="*/ 34 h 60"/>
                  <a:gd name="T6" fmla="*/ 66 w 95"/>
                  <a:gd name="T7" fmla="*/ 42 h 60"/>
                  <a:gd name="T8" fmla="*/ 63 w 95"/>
                  <a:gd name="T9" fmla="*/ 45 h 60"/>
                  <a:gd name="T10" fmla="*/ 4 w 95"/>
                  <a:gd name="T11" fmla="*/ 45 h 60"/>
                  <a:gd name="T12" fmla="*/ 1 w 95"/>
                  <a:gd name="T13" fmla="*/ 50 h 60"/>
                  <a:gd name="T14" fmla="*/ 4 w 95"/>
                  <a:gd name="T15" fmla="*/ 58 h 60"/>
                  <a:gd name="T16" fmla="*/ 7 w 95"/>
                  <a:gd name="T17" fmla="*/ 60 h 60"/>
                  <a:gd name="T18" fmla="*/ 74 w 95"/>
                  <a:gd name="T19" fmla="*/ 60 h 60"/>
                  <a:gd name="T20" fmla="*/ 78 w 95"/>
                  <a:gd name="T21" fmla="*/ 57 h 60"/>
                  <a:gd name="T22" fmla="*/ 95 w 95"/>
                  <a:gd name="T23" fmla="*/ 3 h 60"/>
                  <a:gd name="T24" fmla="*/ 93 w 95"/>
                  <a:gd name="T25" fmla="*/ 0 h 60"/>
                  <a:gd name="T26" fmla="*/ 81 w 95"/>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60">
                    <a:moveTo>
                      <a:pt x="81" y="0"/>
                    </a:moveTo>
                    <a:cubicBezTo>
                      <a:pt x="80" y="0"/>
                      <a:pt x="80" y="0"/>
                      <a:pt x="79" y="1"/>
                    </a:cubicBezTo>
                    <a:cubicBezTo>
                      <a:pt x="69" y="34"/>
                      <a:pt x="69" y="34"/>
                      <a:pt x="69" y="34"/>
                    </a:cubicBezTo>
                    <a:cubicBezTo>
                      <a:pt x="66" y="42"/>
                      <a:pt x="66" y="42"/>
                      <a:pt x="66" y="42"/>
                    </a:cubicBezTo>
                    <a:cubicBezTo>
                      <a:pt x="66" y="44"/>
                      <a:pt x="65" y="45"/>
                      <a:pt x="63" y="45"/>
                    </a:cubicBezTo>
                    <a:cubicBezTo>
                      <a:pt x="4" y="45"/>
                      <a:pt x="4" y="45"/>
                      <a:pt x="4" y="45"/>
                    </a:cubicBezTo>
                    <a:cubicBezTo>
                      <a:pt x="1" y="45"/>
                      <a:pt x="0" y="48"/>
                      <a:pt x="1" y="50"/>
                    </a:cubicBezTo>
                    <a:cubicBezTo>
                      <a:pt x="4" y="58"/>
                      <a:pt x="4" y="58"/>
                      <a:pt x="4" y="58"/>
                    </a:cubicBezTo>
                    <a:cubicBezTo>
                      <a:pt x="5" y="59"/>
                      <a:pt x="6" y="60"/>
                      <a:pt x="7" y="60"/>
                    </a:cubicBezTo>
                    <a:cubicBezTo>
                      <a:pt x="74" y="60"/>
                      <a:pt x="74" y="60"/>
                      <a:pt x="74" y="60"/>
                    </a:cubicBezTo>
                    <a:cubicBezTo>
                      <a:pt x="76" y="60"/>
                      <a:pt x="77" y="59"/>
                      <a:pt x="78" y="57"/>
                    </a:cubicBezTo>
                    <a:cubicBezTo>
                      <a:pt x="95" y="3"/>
                      <a:pt x="95" y="3"/>
                      <a:pt x="95" y="3"/>
                    </a:cubicBezTo>
                    <a:cubicBezTo>
                      <a:pt x="95" y="1"/>
                      <a:pt x="94" y="0"/>
                      <a:pt x="93" y="0"/>
                    </a:cubicBezTo>
                    <a:lnTo>
                      <a:pt x="81" y="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303523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3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6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par>
                          <p:cTn id="11" fill="hold">
                            <p:stCondLst>
                              <p:cond delay="1100"/>
                            </p:stCondLst>
                            <p:childTnLst>
                              <p:par>
                                <p:cTn id="12" presetID="22" presetClass="entr" presetSubtype="4"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childTnLst>
                          </p:cTn>
                        </p:par>
                        <p:par>
                          <p:cTn id="15" fill="hold">
                            <p:stCondLst>
                              <p:cond delay="1600"/>
                            </p:stCondLst>
                            <p:childTnLst>
                              <p:par>
                                <p:cTn id="16" presetID="22" presetClass="entr" presetSubtype="8" fill="hold" nodeType="after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wipe(left)">
                                      <p:cBhvr>
                                        <p:cTn id="1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406481" y="310165"/>
            <a:ext cx="9251683" cy="584775"/>
          </a:xfrm>
          <a:prstGeom prst="rect">
            <a:avLst/>
          </a:prstGeom>
          <a:noFill/>
        </p:spPr>
        <p:txBody>
          <a:bodyPr wrap="none" lIns="72000" tIns="72000" rIns="72000" bIns="72000" rtlCol="0">
            <a:noAutofit/>
          </a:bodyPr>
          <a:lstStyle/>
          <a:p>
            <a:r>
              <a:rPr lang="en-GB" sz="2400" dirty="0" smtClean="0">
                <a:solidFill>
                  <a:schemeClr val="accent1"/>
                </a:solidFill>
              </a:rPr>
              <a:t>Many retailers who have made their app experience a priority*</a:t>
            </a:r>
          </a:p>
          <a:p>
            <a:r>
              <a:rPr lang="en-GB" sz="2400" dirty="0">
                <a:solidFill>
                  <a:schemeClr val="accent1"/>
                </a:solidFill>
              </a:rPr>
              <a:t>s</a:t>
            </a:r>
            <a:r>
              <a:rPr lang="en-GB" sz="2400" dirty="0" smtClean="0">
                <a:solidFill>
                  <a:schemeClr val="accent1"/>
                </a:solidFill>
              </a:rPr>
              <a:t>ee half of their mobile transactions on apps</a:t>
            </a:r>
            <a:endParaRPr lang="en-US" sz="2400" dirty="0" smtClean="0">
              <a:solidFill>
                <a:schemeClr val="accent1"/>
              </a:solidFill>
            </a:endParaRPr>
          </a:p>
        </p:txBody>
      </p:sp>
      <p:sp>
        <p:nvSpPr>
          <p:cNvPr id="17" name="Oval 16"/>
          <p:cNvSpPr/>
          <p:nvPr/>
        </p:nvSpPr>
        <p:spPr>
          <a:xfrm>
            <a:off x="1193317" y="461576"/>
            <a:ext cx="213164" cy="2131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p:cNvSpPr>
          <p:nvPr/>
        </p:nvSpPr>
        <p:spPr bwMode="auto">
          <a:xfrm flipH="1">
            <a:off x="-25755" y="522072"/>
            <a:ext cx="1063496" cy="92173"/>
          </a:xfrm>
          <a:custGeom>
            <a:avLst/>
            <a:gdLst/>
            <a:ahLst/>
            <a:cxnLst/>
            <a:rect l="l" t="t" r="r" b="b"/>
            <a:pathLst>
              <a:path w="4381628" h="92173">
                <a:moveTo>
                  <a:pt x="4381628" y="0"/>
                </a:moveTo>
                <a:cubicBezTo>
                  <a:pt x="1806955" y="0"/>
                  <a:pt x="582409" y="0"/>
                  <a:pt x="0" y="0"/>
                </a:cubicBezTo>
                <a:lnTo>
                  <a:pt x="0" y="92173"/>
                </a:lnTo>
                <a:cubicBezTo>
                  <a:pt x="4381628" y="92173"/>
                  <a:pt x="4381628" y="92173"/>
                  <a:pt x="4381628" y="9217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noAutofit/>
          </a:bodyPr>
          <a:lstStyle/>
          <a:p>
            <a:endParaRPr lang="en-GB"/>
          </a:p>
        </p:txBody>
      </p:sp>
      <p:sp>
        <p:nvSpPr>
          <p:cNvPr id="6" name="Title 3"/>
          <p:cNvSpPr txBox="1">
            <a:spLocks/>
          </p:cNvSpPr>
          <p:nvPr/>
        </p:nvSpPr>
        <p:spPr>
          <a:xfrm>
            <a:off x="534661" y="1490769"/>
            <a:ext cx="7022586" cy="357187"/>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pPr algn="ctr"/>
            <a:r>
              <a:rPr lang="en-US" sz="1600" b="1" dirty="0" smtClean="0">
                <a:solidFill>
                  <a:schemeClr val="accent2"/>
                </a:solidFill>
              </a:rPr>
              <a:t>App vs. Mobile Browser Share of </a:t>
            </a:r>
            <a:r>
              <a:rPr lang="en-US" sz="1600" b="1" dirty="0">
                <a:solidFill>
                  <a:schemeClr val="accent2"/>
                </a:solidFill>
              </a:rPr>
              <a:t>Mobile Transactions</a:t>
            </a:r>
          </a:p>
        </p:txBody>
      </p:sp>
      <p:graphicFrame>
        <p:nvGraphicFramePr>
          <p:cNvPr id="9" name="Chart 8"/>
          <p:cNvGraphicFramePr/>
          <p:nvPr>
            <p:extLst/>
          </p:nvPr>
        </p:nvGraphicFramePr>
        <p:xfrm>
          <a:off x="393437" y="1916877"/>
          <a:ext cx="3701883" cy="3033063"/>
        </p:xfrm>
        <a:graphic>
          <a:graphicData uri="http://schemas.openxmlformats.org/drawingml/2006/chart">
            <c:chart xmlns:c="http://schemas.openxmlformats.org/drawingml/2006/chart" xmlns:r="http://schemas.openxmlformats.org/officeDocument/2006/relationships" r:id="rId3"/>
          </a:graphicData>
        </a:graphic>
      </p:graphicFrame>
      <p:sp>
        <p:nvSpPr>
          <p:cNvPr id="15" name="Rectangle 14"/>
          <p:cNvSpPr/>
          <p:nvPr/>
        </p:nvSpPr>
        <p:spPr>
          <a:xfrm>
            <a:off x="2956032" y="3231076"/>
            <a:ext cx="555841" cy="369332"/>
          </a:xfrm>
          <a:prstGeom prst="rect">
            <a:avLst/>
          </a:prstGeom>
        </p:spPr>
        <p:txBody>
          <a:bodyPr wrap="square">
            <a:spAutoFit/>
          </a:bodyPr>
          <a:lstStyle/>
          <a:p>
            <a:r>
              <a:rPr lang="en-US" b="1" dirty="0" smtClean="0">
                <a:solidFill>
                  <a:schemeClr val="bg1"/>
                </a:solidFill>
              </a:rPr>
              <a:t>47</a:t>
            </a:r>
            <a:endParaRPr lang="en-US" dirty="0">
              <a:solidFill>
                <a:schemeClr val="bg1"/>
              </a:solidFill>
            </a:endParaRPr>
          </a:p>
        </p:txBody>
      </p:sp>
      <p:graphicFrame>
        <p:nvGraphicFramePr>
          <p:cNvPr id="19" name="Chart 18"/>
          <p:cNvGraphicFramePr/>
          <p:nvPr>
            <p:extLst/>
          </p:nvPr>
        </p:nvGraphicFramePr>
        <p:xfrm>
          <a:off x="3721005" y="1920563"/>
          <a:ext cx="3701883" cy="3033063"/>
        </p:xfrm>
        <a:graphic>
          <a:graphicData uri="http://schemas.openxmlformats.org/drawingml/2006/chart">
            <c:chart xmlns:c="http://schemas.openxmlformats.org/drawingml/2006/chart" xmlns:r="http://schemas.openxmlformats.org/officeDocument/2006/relationships" r:id="rId4"/>
          </a:graphicData>
        </a:graphic>
      </p:graphicFrame>
      <p:sp>
        <p:nvSpPr>
          <p:cNvPr id="21" name="Rectangle 20"/>
          <p:cNvSpPr/>
          <p:nvPr/>
        </p:nvSpPr>
        <p:spPr>
          <a:xfrm>
            <a:off x="6345452" y="3164211"/>
            <a:ext cx="555841" cy="369332"/>
          </a:xfrm>
          <a:prstGeom prst="rect">
            <a:avLst/>
          </a:prstGeom>
        </p:spPr>
        <p:txBody>
          <a:bodyPr wrap="square">
            <a:spAutoFit/>
          </a:bodyPr>
          <a:lstStyle/>
          <a:p>
            <a:r>
              <a:rPr lang="en-US" b="1" dirty="0" smtClean="0">
                <a:solidFill>
                  <a:schemeClr val="bg1"/>
                </a:solidFill>
              </a:rPr>
              <a:t>42</a:t>
            </a:r>
            <a:endParaRPr lang="en-US" dirty="0">
              <a:solidFill>
                <a:schemeClr val="bg1"/>
              </a:solidFill>
            </a:endParaRPr>
          </a:p>
        </p:txBody>
      </p:sp>
      <p:sp>
        <p:nvSpPr>
          <p:cNvPr id="22" name="TextBox 21"/>
          <p:cNvSpPr txBox="1"/>
          <p:nvPr/>
        </p:nvSpPr>
        <p:spPr>
          <a:xfrm>
            <a:off x="2011679" y="4857977"/>
            <a:ext cx="673569"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400" b="1" dirty="0" smtClean="0">
                <a:solidFill>
                  <a:srgbClr val="484844"/>
                </a:solidFill>
                <a:latin typeface="Arial" panose="020B0604020202020204" pitchFamily="34" charset="0"/>
                <a:cs typeface="Arial" panose="020B0604020202020204" pitchFamily="34" charset="0"/>
              </a:rPr>
              <a:t>Retail</a:t>
            </a:r>
          </a:p>
        </p:txBody>
      </p:sp>
      <p:sp>
        <p:nvSpPr>
          <p:cNvPr id="23" name="TextBox 22"/>
          <p:cNvSpPr txBox="1"/>
          <p:nvPr/>
        </p:nvSpPr>
        <p:spPr>
          <a:xfrm>
            <a:off x="5270293" y="4849964"/>
            <a:ext cx="703726"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pPr>
            <a:r>
              <a:rPr lang="en-US" sz="1400" b="1" dirty="0" smtClean="0">
                <a:solidFill>
                  <a:srgbClr val="484844"/>
                </a:solidFill>
                <a:latin typeface="Arial" panose="020B0604020202020204" pitchFamily="34" charset="0"/>
                <a:cs typeface="Arial" panose="020B0604020202020204" pitchFamily="34" charset="0"/>
              </a:rPr>
              <a:t>Travel</a:t>
            </a:r>
          </a:p>
        </p:txBody>
      </p:sp>
      <p:sp>
        <p:nvSpPr>
          <p:cNvPr id="42" name="Rectangle 41"/>
          <p:cNvSpPr/>
          <p:nvPr/>
        </p:nvSpPr>
        <p:spPr>
          <a:xfrm>
            <a:off x="7619552" y="1957335"/>
            <a:ext cx="3809960" cy="39133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72000" rIns="72000" bIns="72000" rtlCol="0" anchor="t" anchorCtr="0">
            <a:noAutofit/>
          </a:bodyPr>
          <a:lstStyle/>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Retailers who have prioritized their mobile app as a key revenue driver see significant share of transactions via their app.</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For these retailers, apps generate 47% of all mobile revenue.</a:t>
            </a:r>
          </a:p>
          <a:p>
            <a:pPr marL="228600" indent="-228600">
              <a:lnSpc>
                <a:spcPct val="90000"/>
              </a:lnSpc>
              <a:spcBef>
                <a:spcPts val="1000"/>
              </a:spcBef>
              <a:spcAft>
                <a:spcPts val="1000"/>
              </a:spcAft>
              <a:buClr>
                <a:schemeClr val="accent1"/>
              </a:buClr>
              <a:buFont typeface="Arial" panose="020B0604020202020204" pitchFamily="34" charset="0"/>
              <a:buChar char="•"/>
            </a:pPr>
            <a:r>
              <a:rPr lang="en-US" sz="1400" dirty="0" smtClean="0">
                <a:solidFill>
                  <a:schemeClr val="tx1"/>
                </a:solidFill>
              </a:rPr>
              <a:t>Apps are significant for last-minute travel bookings. 42% of mobile transactions come through apps for committed app businesses.</a:t>
            </a:r>
            <a:endParaRPr lang="en-US" sz="1400" dirty="0">
              <a:solidFill>
                <a:schemeClr val="tx1"/>
              </a:solidFill>
            </a:endParaRPr>
          </a:p>
        </p:txBody>
      </p:sp>
      <p:sp>
        <p:nvSpPr>
          <p:cNvPr id="44" name="Rectangle 43"/>
          <p:cNvSpPr/>
          <p:nvPr/>
        </p:nvSpPr>
        <p:spPr>
          <a:xfrm>
            <a:off x="537307" y="6075680"/>
            <a:ext cx="10882923" cy="230832"/>
          </a:xfrm>
          <a:prstGeom prst="rect">
            <a:avLst/>
          </a:prstGeom>
        </p:spPr>
        <p:txBody>
          <a:bodyPr wrap="square">
            <a:spAutoFit/>
          </a:bodyPr>
          <a:lstStyle/>
          <a:p>
            <a:r>
              <a:rPr lang="en-US" sz="900" dirty="0" smtClean="0"/>
              <a:t>* Retailers that have over 25% of </a:t>
            </a:r>
            <a:r>
              <a:rPr lang="en-US" sz="900" dirty="0" err="1" smtClean="0"/>
              <a:t>eCommerce</a:t>
            </a:r>
            <a:r>
              <a:rPr lang="en-US" sz="900" dirty="0" smtClean="0"/>
              <a:t> transactions on mobile.  Of those mobile transactions, more than 10% are from mobile apps and the rest from mobile browsers.</a:t>
            </a:r>
            <a:endParaRPr lang="en-US" sz="900" dirty="0"/>
          </a:p>
        </p:txBody>
      </p:sp>
      <p:grpSp>
        <p:nvGrpSpPr>
          <p:cNvPr id="3" name="Group 2"/>
          <p:cNvGrpSpPr/>
          <p:nvPr/>
        </p:nvGrpSpPr>
        <p:grpSpPr>
          <a:xfrm>
            <a:off x="4535141" y="5460323"/>
            <a:ext cx="928790" cy="396711"/>
            <a:chOff x="3089295" y="5492668"/>
            <a:chExt cx="928790" cy="396711"/>
          </a:xfrm>
        </p:grpSpPr>
        <p:sp>
          <p:nvSpPr>
            <p:cNvPr id="20" name="Title 3"/>
            <p:cNvSpPr txBox="1">
              <a:spLocks/>
            </p:cNvSpPr>
            <p:nvPr/>
          </p:nvSpPr>
          <p:spPr>
            <a:xfrm>
              <a:off x="3476720" y="5565621"/>
              <a:ext cx="541365" cy="314796"/>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US" sz="1000" dirty="0" smtClean="0">
                  <a:solidFill>
                    <a:schemeClr val="accent2"/>
                  </a:solidFill>
                </a:rPr>
                <a:t>Apps</a:t>
              </a:r>
              <a:endParaRPr lang="en-US" sz="1000" dirty="0">
                <a:solidFill>
                  <a:schemeClr val="accent2"/>
                </a:solidFill>
              </a:endParaRPr>
            </a:p>
          </p:txBody>
        </p:sp>
        <p:grpSp>
          <p:nvGrpSpPr>
            <p:cNvPr id="25" name="Group 24"/>
            <p:cNvGrpSpPr/>
            <p:nvPr/>
          </p:nvGrpSpPr>
          <p:grpSpPr>
            <a:xfrm>
              <a:off x="3089295" y="5492668"/>
              <a:ext cx="396712" cy="396711"/>
              <a:chOff x="1841500" y="5443538"/>
              <a:chExt cx="506413" cy="506412"/>
            </a:xfrm>
          </p:grpSpPr>
          <p:sp>
            <p:nvSpPr>
              <p:cNvPr id="26" name="AutoShape 3"/>
              <p:cNvSpPr>
                <a:spLocks noChangeAspect="1" noChangeArrowheads="1" noTextEdit="1"/>
              </p:cNvSpPr>
              <p:nvPr/>
            </p:nvSpPr>
            <p:spPr bwMode="auto">
              <a:xfrm>
                <a:off x="1841500" y="5443538"/>
                <a:ext cx="506413" cy="506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5"/>
              <p:cNvSpPr>
                <a:spLocks/>
              </p:cNvSpPr>
              <p:nvPr/>
            </p:nvSpPr>
            <p:spPr bwMode="auto">
              <a:xfrm>
                <a:off x="1841500" y="5446713"/>
                <a:ext cx="503238" cy="503237"/>
              </a:xfrm>
              <a:custGeom>
                <a:avLst/>
                <a:gdLst>
                  <a:gd name="T0" fmla="*/ 131 w 131"/>
                  <a:gd name="T1" fmla="*/ 113 h 131"/>
                  <a:gd name="T2" fmla="*/ 113 w 131"/>
                  <a:gd name="T3" fmla="*/ 131 h 131"/>
                  <a:gd name="T4" fmla="*/ 18 w 131"/>
                  <a:gd name="T5" fmla="*/ 131 h 131"/>
                  <a:gd name="T6" fmla="*/ 0 w 131"/>
                  <a:gd name="T7" fmla="*/ 113 h 131"/>
                  <a:gd name="T8" fmla="*/ 0 w 131"/>
                  <a:gd name="T9" fmla="*/ 18 h 131"/>
                  <a:gd name="T10" fmla="*/ 18 w 131"/>
                  <a:gd name="T11" fmla="*/ 0 h 131"/>
                  <a:gd name="T12" fmla="*/ 113 w 131"/>
                  <a:gd name="T13" fmla="*/ 0 h 131"/>
                  <a:gd name="T14" fmla="*/ 131 w 131"/>
                  <a:gd name="T15" fmla="*/ 18 h 131"/>
                  <a:gd name="T16" fmla="*/ 131 w 131"/>
                  <a:gd name="T17" fmla="*/ 113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131">
                    <a:moveTo>
                      <a:pt x="131" y="113"/>
                    </a:moveTo>
                    <a:cubicBezTo>
                      <a:pt x="131" y="123"/>
                      <a:pt x="123" y="131"/>
                      <a:pt x="113" y="131"/>
                    </a:cubicBezTo>
                    <a:cubicBezTo>
                      <a:pt x="18" y="131"/>
                      <a:pt x="18" y="131"/>
                      <a:pt x="18" y="131"/>
                    </a:cubicBezTo>
                    <a:cubicBezTo>
                      <a:pt x="8" y="131"/>
                      <a:pt x="0" y="123"/>
                      <a:pt x="0" y="113"/>
                    </a:cubicBezTo>
                    <a:cubicBezTo>
                      <a:pt x="0" y="18"/>
                      <a:pt x="0" y="18"/>
                      <a:pt x="0" y="18"/>
                    </a:cubicBezTo>
                    <a:cubicBezTo>
                      <a:pt x="0" y="8"/>
                      <a:pt x="8" y="0"/>
                      <a:pt x="18" y="0"/>
                    </a:cubicBezTo>
                    <a:cubicBezTo>
                      <a:pt x="113" y="0"/>
                      <a:pt x="113" y="0"/>
                      <a:pt x="113" y="0"/>
                    </a:cubicBezTo>
                    <a:cubicBezTo>
                      <a:pt x="123" y="0"/>
                      <a:pt x="131" y="8"/>
                      <a:pt x="131" y="18"/>
                    </a:cubicBezTo>
                    <a:lnTo>
                      <a:pt x="131" y="113"/>
                    </a:lnTo>
                    <a:close/>
                  </a:path>
                </a:pathLst>
              </a:custGeom>
              <a:solidFill>
                <a:srgbClr val="FF901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7"/>
              <p:cNvSpPr>
                <a:spLocks/>
              </p:cNvSpPr>
              <p:nvPr/>
            </p:nvSpPr>
            <p:spPr bwMode="auto">
              <a:xfrm>
                <a:off x="1998663" y="5619750"/>
                <a:ext cx="246063" cy="100012"/>
              </a:xfrm>
              <a:custGeom>
                <a:avLst/>
                <a:gdLst>
                  <a:gd name="T0" fmla="*/ 61 w 64"/>
                  <a:gd name="T1" fmla="*/ 0 h 26"/>
                  <a:gd name="T2" fmla="*/ 64 w 64"/>
                  <a:gd name="T3" fmla="*/ 4 h 26"/>
                  <a:gd name="T4" fmla="*/ 53 w 64"/>
                  <a:gd name="T5" fmla="*/ 25 h 26"/>
                  <a:gd name="T6" fmla="*/ 51 w 64"/>
                  <a:gd name="T7" fmla="*/ 26 h 26"/>
                  <a:gd name="T8" fmla="*/ 8 w 64"/>
                  <a:gd name="T9" fmla="*/ 26 h 26"/>
                  <a:gd name="T10" fmla="*/ 0 w 64"/>
                  <a:gd name="T11" fmla="*/ 0 h 26"/>
                  <a:gd name="T12" fmla="*/ 61 w 64"/>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64" h="26">
                    <a:moveTo>
                      <a:pt x="61" y="0"/>
                    </a:moveTo>
                    <a:cubicBezTo>
                      <a:pt x="63" y="0"/>
                      <a:pt x="64" y="2"/>
                      <a:pt x="64" y="4"/>
                    </a:cubicBezTo>
                    <a:cubicBezTo>
                      <a:pt x="53" y="25"/>
                      <a:pt x="53" y="25"/>
                      <a:pt x="53" y="25"/>
                    </a:cubicBezTo>
                    <a:cubicBezTo>
                      <a:pt x="52" y="26"/>
                      <a:pt x="52" y="26"/>
                      <a:pt x="51" y="26"/>
                    </a:cubicBezTo>
                    <a:cubicBezTo>
                      <a:pt x="8" y="26"/>
                      <a:pt x="8" y="26"/>
                      <a:pt x="8" y="26"/>
                    </a:cubicBezTo>
                    <a:cubicBezTo>
                      <a:pt x="0" y="0"/>
                      <a:pt x="0" y="0"/>
                      <a:pt x="0" y="0"/>
                    </a:cubicBezTo>
                    <a:lnTo>
                      <a:pt x="61"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28"/>
              <p:cNvSpPr>
                <a:spLocks/>
              </p:cNvSpPr>
              <p:nvPr/>
            </p:nvSpPr>
            <p:spPr bwMode="auto">
              <a:xfrm>
                <a:off x="1914525" y="5589588"/>
                <a:ext cx="279400" cy="187325"/>
              </a:xfrm>
              <a:custGeom>
                <a:avLst/>
                <a:gdLst>
                  <a:gd name="T0" fmla="*/ 19 w 73"/>
                  <a:gd name="T1" fmla="*/ 0 h 49"/>
                  <a:gd name="T2" fmla="*/ 20 w 73"/>
                  <a:gd name="T3" fmla="*/ 0 h 49"/>
                  <a:gd name="T4" fmla="*/ 22 w 73"/>
                  <a:gd name="T5" fmla="*/ 8 h 49"/>
                  <a:gd name="T6" fmla="*/ 31 w 73"/>
                  <a:gd name="T7" fmla="*/ 34 h 49"/>
                  <a:gd name="T8" fmla="*/ 33 w 73"/>
                  <a:gd name="T9" fmla="*/ 40 h 49"/>
                  <a:gd name="T10" fmla="*/ 34 w 73"/>
                  <a:gd name="T11" fmla="*/ 41 h 49"/>
                  <a:gd name="T12" fmla="*/ 72 w 73"/>
                  <a:gd name="T13" fmla="*/ 41 h 49"/>
                  <a:gd name="T14" fmla="*/ 72 w 73"/>
                  <a:gd name="T15" fmla="*/ 42 h 49"/>
                  <a:gd name="T16" fmla="*/ 70 w 73"/>
                  <a:gd name="T17" fmla="*/ 48 h 49"/>
                  <a:gd name="T18" fmla="*/ 69 w 73"/>
                  <a:gd name="T19" fmla="*/ 49 h 49"/>
                  <a:gd name="T20" fmla="*/ 27 w 73"/>
                  <a:gd name="T21" fmla="*/ 49 h 49"/>
                  <a:gd name="T22" fmla="*/ 26 w 73"/>
                  <a:gd name="T23" fmla="*/ 48 h 49"/>
                  <a:gd name="T24" fmla="*/ 13 w 73"/>
                  <a:gd name="T25" fmla="*/ 9 h 49"/>
                  <a:gd name="T26" fmla="*/ 12 w 73"/>
                  <a:gd name="T27" fmla="*/ 8 h 49"/>
                  <a:gd name="T28" fmla="*/ 3 w 73"/>
                  <a:gd name="T29" fmla="*/ 8 h 49"/>
                  <a:gd name="T30" fmla="*/ 2 w 73"/>
                  <a:gd name="T31" fmla="*/ 8 h 49"/>
                  <a:gd name="T32" fmla="*/ 0 w 73"/>
                  <a:gd name="T33" fmla="*/ 0 h 49"/>
                  <a:gd name="T34" fmla="*/ 19 w 73"/>
                  <a:gd name="T3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49">
                    <a:moveTo>
                      <a:pt x="19" y="0"/>
                    </a:moveTo>
                    <a:cubicBezTo>
                      <a:pt x="19" y="0"/>
                      <a:pt x="20" y="0"/>
                      <a:pt x="20" y="0"/>
                    </a:cubicBezTo>
                    <a:cubicBezTo>
                      <a:pt x="22" y="8"/>
                      <a:pt x="22" y="8"/>
                      <a:pt x="22" y="8"/>
                    </a:cubicBezTo>
                    <a:cubicBezTo>
                      <a:pt x="31" y="34"/>
                      <a:pt x="31" y="34"/>
                      <a:pt x="31" y="34"/>
                    </a:cubicBezTo>
                    <a:cubicBezTo>
                      <a:pt x="33" y="40"/>
                      <a:pt x="33" y="40"/>
                      <a:pt x="33" y="40"/>
                    </a:cubicBezTo>
                    <a:cubicBezTo>
                      <a:pt x="33" y="40"/>
                      <a:pt x="33" y="41"/>
                      <a:pt x="34" y="41"/>
                    </a:cubicBezTo>
                    <a:cubicBezTo>
                      <a:pt x="72" y="41"/>
                      <a:pt x="72" y="41"/>
                      <a:pt x="72" y="41"/>
                    </a:cubicBezTo>
                    <a:cubicBezTo>
                      <a:pt x="72" y="41"/>
                      <a:pt x="73" y="41"/>
                      <a:pt x="72" y="42"/>
                    </a:cubicBezTo>
                    <a:cubicBezTo>
                      <a:pt x="70" y="48"/>
                      <a:pt x="70" y="48"/>
                      <a:pt x="70" y="48"/>
                    </a:cubicBezTo>
                    <a:cubicBezTo>
                      <a:pt x="69" y="49"/>
                      <a:pt x="69" y="49"/>
                      <a:pt x="69" y="49"/>
                    </a:cubicBezTo>
                    <a:cubicBezTo>
                      <a:pt x="27" y="49"/>
                      <a:pt x="27" y="49"/>
                      <a:pt x="27" y="49"/>
                    </a:cubicBezTo>
                    <a:cubicBezTo>
                      <a:pt x="26" y="49"/>
                      <a:pt x="26" y="49"/>
                      <a:pt x="26" y="48"/>
                    </a:cubicBezTo>
                    <a:cubicBezTo>
                      <a:pt x="13" y="9"/>
                      <a:pt x="13" y="9"/>
                      <a:pt x="13" y="9"/>
                    </a:cubicBezTo>
                    <a:cubicBezTo>
                      <a:pt x="13" y="9"/>
                      <a:pt x="13" y="8"/>
                      <a:pt x="12" y="8"/>
                    </a:cubicBezTo>
                    <a:cubicBezTo>
                      <a:pt x="3" y="8"/>
                      <a:pt x="3" y="8"/>
                      <a:pt x="3" y="8"/>
                    </a:cubicBezTo>
                    <a:cubicBezTo>
                      <a:pt x="3" y="8"/>
                      <a:pt x="3" y="8"/>
                      <a:pt x="2" y="8"/>
                    </a:cubicBezTo>
                    <a:cubicBezTo>
                      <a:pt x="0" y="0"/>
                      <a:pt x="0" y="0"/>
                      <a:pt x="0" y="0"/>
                    </a:cubicBezTo>
                    <a:lnTo>
                      <a:pt x="1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Oval 8"/>
              <p:cNvSpPr>
                <a:spLocks noChangeArrowheads="1"/>
              </p:cNvSpPr>
              <p:nvPr/>
            </p:nvSpPr>
            <p:spPr bwMode="auto">
              <a:xfrm>
                <a:off x="2028825" y="5792788"/>
                <a:ext cx="46038" cy="412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Oval 9"/>
              <p:cNvSpPr>
                <a:spLocks noChangeArrowheads="1"/>
              </p:cNvSpPr>
              <p:nvPr/>
            </p:nvSpPr>
            <p:spPr bwMode="auto">
              <a:xfrm>
                <a:off x="2117725" y="5792788"/>
                <a:ext cx="46038" cy="41275"/>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2" name="Group 1"/>
          <p:cNvGrpSpPr/>
          <p:nvPr/>
        </p:nvGrpSpPr>
        <p:grpSpPr>
          <a:xfrm>
            <a:off x="2592386" y="5365186"/>
            <a:ext cx="1453568" cy="493712"/>
            <a:chOff x="4563824" y="5444167"/>
            <a:chExt cx="1453568" cy="493712"/>
          </a:xfrm>
        </p:grpSpPr>
        <p:sp>
          <p:nvSpPr>
            <p:cNvPr id="24" name="Title 3"/>
            <p:cNvSpPr txBox="1">
              <a:spLocks/>
            </p:cNvSpPr>
            <p:nvPr/>
          </p:nvSpPr>
          <p:spPr>
            <a:xfrm>
              <a:off x="4869636" y="5569736"/>
              <a:ext cx="1147756" cy="335849"/>
            </a:xfrm>
            <a:prstGeom prst="rect">
              <a:avLst/>
            </a:prstGeom>
            <a:noFill/>
          </p:spPr>
          <p:txBody>
            <a:bodyPr vert="horz" lIns="72000" tIns="72000" rIns="72000" bIns="72000" rtlCol="0" anchor="t">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US" sz="1000" dirty="0" smtClean="0">
                  <a:solidFill>
                    <a:schemeClr val="accent2"/>
                  </a:solidFill>
                </a:rPr>
                <a:t>Mobile Browser</a:t>
              </a:r>
              <a:endParaRPr lang="en-US" sz="1000" dirty="0">
                <a:solidFill>
                  <a:schemeClr val="accent2"/>
                </a:solidFill>
              </a:endParaRPr>
            </a:p>
          </p:txBody>
        </p:sp>
        <p:grpSp>
          <p:nvGrpSpPr>
            <p:cNvPr id="32" name="Group 12"/>
            <p:cNvGrpSpPr>
              <a:grpSpLocks noChangeAspect="1"/>
            </p:cNvGrpSpPr>
            <p:nvPr/>
          </p:nvGrpSpPr>
          <p:grpSpPr bwMode="auto">
            <a:xfrm>
              <a:off x="4563824" y="5444167"/>
              <a:ext cx="299709" cy="493712"/>
              <a:chOff x="2731" y="3351"/>
              <a:chExt cx="241" cy="397"/>
            </a:xfrm>
          </p:grpSpPr>
          <p:sp>
            <p:nvSpPr>
              <p:cNvPr id="33" name="AutoShape 11"/>
              <p:cNvSpPr>
                <a:spLocks noChangeAspect="1" noChangeArrowheads="1" noTextEdit="1"/>
              </p:cNvSpPr>
              <p:nvPr/>
            </p:nvSpPr>
            <p:spPr bwMode="auto">
              <a:xfrm>
                <a:off x="2731" y="3351"/>
                <a:ext cx="241" cy="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3"/>
              <p:cNvSpPr>
                <a:spLocks noEditPoints="1"/>
              </p:cNvSpPr>
              <p:nvPr/>
            </p:nvSpPr>
            <p:spPr bwMode="auto">
              <a:xfrm>
                <a:off x="2733" y="3353"/>
                <a:ext cx="237" cy="397"/>
              </a:xfrm>
              <a:custGeom>
                <a:avLst/>
                <a:gdLst>
                  <a:gd name="T0" fmla="*/ 42 w 97"/>
                  <a:gd name="T1" fmla="*/ 143 h 165"/>
                  <a:gd name="T2" fmla="*/ 49 w 97"/>
                  <a:gd name="T3" fmla="*/ 137 h 165"/>
                  <a:gd name="T4" fmla="*/ 55 w 97"/>
                  <a:gd name="T5" fmla="*/ 143 h 165"/>
                  <a:gd name="T6" fmla="*/ 49 w 97"/>
                  <a:gd name="T7" fmla="*/ 150 h 165"/>
                  <a:gd name="T8" fmla="*/ 42 w 97"/>
                  <a:gd name="T9" fmla="*/ 143 h 165"/>
                  <a:gd name="T10" fmla="*/ 14 w 97"/>
                  <a:gd name="T11" fmla="*/ 13 h 165"/>
                  <a:gd name="T12" fmla="*/ 83 w 97"/>
                  <a:gd name="T13" fmla="*/ 13 h 165"/>
                  <a:gd name="T14" fmla="*/ 83 w 97"/>
                  <a:gd name="T15" fmla="*/ 123 h 165"/>
                  <a:gd name="T16" fmla="*/ 14 w 97"/>
                  <a:gd name="T17" fmla="*/ 123 h 165"/>
                  <a:gd name="T18" fmla="*/ 14 w 97"/>
                  <a:gd name="T19" fmla="*/ 13 h 165"/>
                  <a:gd name="T20" fmla="*/ 0 w 97"/>
                  <a:gd name="T21" fmla="*/ 165 h 165"/>
                  <a:gd name="T22" fmla="*/ 97 w 97"/>
                  <a:gd name="T23" fmla="*/ 165 h 165"/>
                  <a:gd name="T24" fmla="*/ 97 w 97"/>
                  <a:gd name="T25" fmla="*/ 0 h 165"/>
                  <a:gd name="T26" fmla="*/ 0 w 97"/>
                  <a:gd name="T27" fmla="*/ 0 h 165"/>
                  <a:gd name="T28" fmla="*/ 0 w 97"/>
                  <a:gd name="T29"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65">
                    <a:moveTo>
                      <a:pt x="42" y="143"/>
                    </a:moveTo>
                    <a:cubicBezTo>
                      <a:pt x="42" y="139"/>
                      <a:pt x="44" y="137"/>
                      <a:pt x="49" y="137"/>
                    </a:cubicBezTo>
                    <a:cubicBezTo>
                      <a:pt x="53" y="137"/>
                      <a:pt x="55" y="139"/>
                      <a:pt x="55" y="143"/>
                    </a:cubicBezTo>
                    <a:cubicBezTo>
                      <a:pt x="55" y="147"/>
                      <a:pt x="53" y="150"/>
                      <a:pt x="49" y="150"/>
                    </a:cubicBezTo>
                    <a:cubicBezTo>
                      <a:pt x="44" y="150"/>
                      <a:pt x="42" y="147"/>
                      <a:pt x="42" y="143"/>
                    </a:cubicBezTo>
                    <a:moveTo>
                      <a:pt x="14" y="13"/>
                    </a:moveTo>
                    <a:cubicBezTo>
                      <a:pt x="83" y="13"/>
                      <a:pt x="83" y="13"/>
                      <a:pt x="83" y="13"/>
                    </a:cubicBezTo>
                    <a:cubicBezTo>
                      <a:pt x="83" y="123"/>
                      <a:pt x="83" y="123"/>
                      <a:pt x="83" y="123"/>
                    </a:cubicBezTo>
                    <a:cubicBezTo>
                      <a:pt x="14" y="123"/>
                      <a:pt x="14" y="123"/>
                      <a:pt x="14" y="123"/>
                    </a:cubicBezTo>
                    <a:lnTo>
                      <a:pt x="14" y="13"/>
                    </a:lnTo>
                    <a:close/>
                    <a:moveTo>
                      <a:pt x="0" y="165"/>
                    </a:moveTo>
                    <a:cubicBezTo>
                      <a:pt x="97" y="165"/>
                      <a:pt x="97" y="165"/>
                      <a:pt x="97" y="165"/>
                    </a:cubicBezTo>
                    <a:cubicBezTo>
                      <a:pt x="97" y="0"/>
                      <a:pt x="97" y="0"/>
                      <a:pt x="97" y="0"/>
                    </a:cubicBezTo>
                    <a:cubicBezTo>
                      <a:pt x="0" y="0"/>
                      <a:pt x="0" y="0"/>
                      <a:pt x="0" y="0"/>
                    </a:cubicBezTo>
                    <a:lnTo>
                      <a:pt x="0" y="165"/>
                    </a:ln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14"/>
              <p:cNvSpPr>
                <a:spLocks noEditPoints="1"/>
              </p:cNvSpPr>
              <p:nvPr/>
            </p:nvSpPr>
            <p:spPr bwMode="auto">
              <a:xfrm>
                <a:off x="2787" y="3459"/>
                <a:ext cx="129" cy="121"/>
              </a:xfrm>
              <a:custGeom>
                <a:avLst/>
                <a:gdLst>
                  <a:gd name="T0" fmla="*/ 41 w 53"/>
                  <a:gd name="T1" fmla="*/ 29 h 50"/>
                  <a:gd name="T2" fmla="*/ 41 w 53"/>
                  <a:gd name="T3" fmla="*/ 21 h 50"/>
                  <a:gd name="T4" fmla="*/ 47 w 53"/>
                  <a:gd name="T5" fmla="*/ 21 h 50"/>
                  <a:gd name="T6" fmla="*/ 47 w 53"/>
                  <a:gd name="T7" fmla="*/ 29 h 50"/>
                  <a:gd name="T8" fmla="*/ 41 w 53"/>
                  <a:gd name="T9" fmla="*/ 29 h 50"/>
                  <a:gd name="T10" fmla="*/ 37 w 53"/>
                  <a:gd name="T11" fmla="*/ 42 h 50"/>
                  <a:gd name="T12" fmla="*/ 40 w 53"/>
                  <a:gd name="T13" fmla="*/ 34 h 50"/>
                  <a:gd name="T14" fmla="*/ 46 w 53"/>
                  <a:gd name="T15" fmla="*/ 34 h 50"/>
                  <a:gd name="T16" fmla="*/ 37 w 53"/>
                  <a:gd name="T17" fmla="*/ 42 h 50"/>
                  <a:gd name="T18" fmla="*/ 46 w 53"/>
                  <a:gd name="T19" fmla="*/ 17 h 50"/>
                  <a:gd name="T20" fmla="*/ 40 w 53"/>
                  <a:gd name="T21" fmla="*/ 17 h 50"/>
                  <a:gd name="T22" fmla="*/ 37 w 53"/>
                  <a:gd name="T23" fmla="*/ 7 h 50"/>
                  <a:gd name="T24" fmla="*/ 46 w 53"/>
                  <a:gd name="T25" fmla="*/ 17 h 50"/>
                  <a:gd name="T26" fmla="*/ 36 w 53"/>
                  <a:gd name="T27" fmla="*/ 29 h 50"/>
                  <a:gd name="T28" fmla="*/ 29 w 53"/>
                  <a:gd name="T29" fmla="*/ 29 h 50"/>
                  <a:gd name="T30" fmla="*/ 29 w 53"/>
                  <a:gd name="T31" fmla="*/ 21 h 50"/>
                  <a:gd name="T32" fmla="*/ 36 w 53"/>
                  <a:gd name="T33" fmla="*/ 21 h 50"/>
                  <a:gd name="T34" fmla="*/ 36 w 53"/>
                  <a:gd name="T35" fmla="*/ 29 h 50"/>
                  <a:gd name="T36" fmla="*/ 29 w 53"/>
                  <a:gd name="T37" fmla="*/ 45 h 50"/>
                  <a:gd name="T38" fmla="*/ 29 w 53"/>
                  <a:gd name="T39" fmla="*/ 34 h 50"/>
                  <a:gd name="T40" fmla="*/ 35 w 53"/>
                  <a:gd name="T41" fmla="*/ 34 h 50"/>
                  <a:gd name="T42" fmla="*/ 29 w 53"/>
                  <a:gd name="T43" fmla="*/ 45 h 50"/>
                  <a:gd name="T44" fmla="*/ 29 w 53"/>
                  <a:gd name="T45" fmla="*/ 5 h 50"/>
                  <a:gd name="T46" fmla="*/ 35 w 53"/>
                  <a:gd name="T47" fmla="*/ 17 h 50"/>
                  <a:gd name="T48" fmla="*/ 29 w 53"/>
                  <a:gd name="T49" fmla="*/ 17 h 50"/>
                  <a:gd name="T50" fmla="*/ 29 w 53"/>
                  <a:gd name="T51" fmla="*/ 5 h 50"/>
                  <a:gd name="T52" fmla="*/ 24 w 53"/>
                  <a:gd name="T53" fmla="*/ 17 h 50"/>
                  <a:gd name="T54" fmla="*/ 18 w 53"/>
                  <a:gd name="T55" fmla="*/ 17 h 50"/>
                  <a:gd name="T56" fmla="*/ 24 w 53"/>
                  <a:gd name="T57" fmla="*/ 5 h 50"/>
                  <a:gd name="T58" fmla="*/ 24 w 53"/>
                  <a:gd name="T59" fmla="*/ 17 h 50"/>
                  <a:gd name="T60" fmla="*/ 24 w 53"/>
                  <a:gd name="T61" fmla="*/ 29 h 50"/>
                  <a:gd name="T62" fmla="*/ 17 w 53"/>
                  <a:gd name="T63" fmla="*/ 29 h 50"/>
                  <a:gd name="T64" fmla="*/ 17 w 53"/>
                  <a:gd name="T65" fmla="*/ 21 h 50"/>
                  <a:gd name="T66" fmla="*/ 24 w 53"/>
                  <a:gd name="T67" fmla="*/ 21 h 50"/>
                  <a:gd name="T68" fmla="*/ 24 w 53"/>
                  <a:gd name="T69" fmla="*/ 29 h 50"/>
                  <a:gd name="T70" fmla="*/ 24 w 53"/>
                  <a:gd name="T71" fmla="*/ 44 h 50"/>
                  <a:gd name="T72" fmla="*/ 18 w 53"/>
                  <a:gd name="T73" fmla="*/ 34 h 50"/>
                  <a:gd name="T74" fmla="*/ 24 w 53"/>
                  <a:gd name="T75" fmla="*/ 34 h 50"/>
                  <a:gd name="T76" fmla="*/ 24 w 53"/>
                  <a:gd name="T77" fmla="*/ 44 h 50"/>
                  <a:gd name="T78" fmla="*/ 17 w 53"/>
                  <a:gd name="T79" fmla="*/ 7 h 50"/>
                  <a:gd name="T80" fmla="*/ 13 w 53"/>
                  <a:gd name="T81" fmla="*/ 17 h 50"/>
                  <a:gd name="T82" fmla="*/ 7 w 53"/>
                  <a:gd name="T83" fmla="*/ 17 h 50"/>
                  <a:gd name="T84" fmla="*/ 17 w 53"/>
                  <a:gd name="T85" fmla="*/ 7 h 50"/>
                  <a:gd name="T86" fmla="*/ 14 w 53"/>
                  <a:gd name="T87" fmla="*/ 40 h 50"/>
                  <a:gd name="T88" fmla="*/ 8 w 53"/>
                  <a:gd name="T89" fmla="*/ 34 h 50"/>
                  <a:gd name="T90" fmla="*/ 13 w 53"/>
                  <a:gd name="T91" fmla="*/ 34 h 50"/>
                  <a:gd name="T92" fmla="*/ 15 w 53"/>
                  <a:gd name="T93" fmla="*/ 39 h 50"/>
                  <a:gd name="T94" fmla="*/ 17 w 53"/>
                  <a:gd name="T95" fmla="*/ 42 h 50"/>
                  <a:gd name="T96" fmla="*/ 14 w 53"/>
                  <a:gd name="T97" fmla="*/ 40 h 50"/>
                  <a:gd name="T98" fmla="*/ 6 w 53"/>
                  <a:gd name="T99" fmla="*/ 21 h 50"/>
                  <a:gd name="T100" fmla="*/ 12 w 53"/>
                  <a:gd name="T101" fmla="*/ 21 h 50"/>
                  <a:gd name="T102" fmla="*/ 12 w 53"/>
                  <a:gd name="T103" fmla="*/ 29 h 50"/>
                  <a:gd name="T104" fmla="*/ 6 w 53"/>
                  <a:gd name="T105" fmla="*/ 29 h 50"/>
                  <a:gd name="T106" fmla="*/ 6 w 53"/>
                  <a:gd name="T107" fmla="*/ 21 h 50"/>
                  <a:gd name="T108" fmla="*/ 26 w 53"/>
                  <a:gd name="T109" fmla="*/ 0 h 50"/>
                  <a:gd name="T110" fmla="*/ 17 w 53"/>
                  <a:gd name="T111" fmla="*/ 2 h 50"/>
                  <a:gd name="T112" fmla="*/ 0 w 53"/>
                  <a:gd name="T113" fmla="*/ 25 h 50"/>
                  <a:gd name="T114" fmla="*/ 10 w 53"/>
                  <a:gd name="T115" fmla="*/ 44 h 50"/>
                  <a:gd name="T116" fmla="*/ 26 w 53"/>
                  <a:gd name="T117" fmla="*/ 50 h 50"/>
                  <a:gd name="T118" fmla="*/ 53 w 53"/>
                  <a:gd name="T119" fmla="*/ 25 h 50"/>
                  <a:gd name="T120" fmla="*/ 26 w 53"/>
                  <a:gd name="T12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3" h="50">
                    <a:moveTo>
                      <a:pt x="41" y="29"/>
                    </a:moveTo>
                    <a:cubicBezTo>
                      <a:pt x="41" y="21"/>
                      <a:pt x="41" y="21"/>
                      <a:pt x="41" y="21"/>
                    </a:cubicBezTo>
                    <a:cubicBezTo>
                      <a:pt x="47" y="21"/>
                      <a:pt x="47" y="21"/>
                      <a:pt x="47" y="21"/>
                    </a:cubicBezTo>
                    <a:cubicBezTo>
                      <a:pt x="48" y="23"/>
                      <a:pt x="48" y="26"/>
                      <a:pt x="47" y="29"/>
                    </a:cubicBezTo>
                    <a:lnTo>
                      <a:pt x="41" y="29"/>
                    </a:lnTo>
                    <a:close/>
                    <a:moveTo>
                      <a:pt x="37" y="42"/>
                    </a:moveTo>
                    <a:cubicBezTo>
                      <a:pt x="38" y="39"/>
                      <a:pt x="39" y="36"/>
                      <a:pt x="40" y="34"/>
                    </a:cubicBezTo>
                    <a:cubicBezTo>
                      <a:pt x="46" y="34"/>
                      <a:pt x="46" y="34"/>
                      <a:pt x="46" y="34"/>
                    </a:cubicBezTo>
                    <a:cubicBezTo>
                      <a:pt x="44" y="37"/>
                      <a:pt x="41" y="40"/>
                      <a:pt x="37" y="42"/>
                    </a:cubicBezTo>
                    <a:moveTo>
                      <a:pt x="46" y="17"/>
                    </a:moveTo>
                    <a:cubicBezTo>
                      <a:pt x="40" y="17"/>
                      <a:pt x="40" y="17"/>
                      <a:pt x="40" y="17"/>
                    </a:cubicBezTo>
                    <a:cubicBezTo>
                      <a:pt x="39" y="13"/>
                      <a:pt x="38" y="10"/>
                      <a:pt x="37" y="7"/>
                    </a:cubicBezTo>
                    <a:cubicBezTo>
                      <a:pt x="41" y="9"/>
                      <a:pt x="44" y="13"/>
                      <a:pt x="46" y="17"/>
                    </a:cubicBezTo>
                    <a:moveTo>
                      <a:pt x="36" y="29"/>
                    </a:moveTo>
                    <a:cubicBezTo>
                      <a:pt x="29" y="29"/>
                      <a:pt x="29" y="29"/>
                      <a:pt x="29" y="29"/>
                    </a:cubicBezTo>
                    <a:cubicBezTo>
                      <a:pt x="29" y="21"/>
                      <a:pt x="29" y="21"/>
                      <a:pt x="29" y="21"/>
                    </a:cubicBezTo>
                    <a:cubicBezTo>
                      <a:pt x="36" y="21"/>
                      <a:pt x="36" y="21"/>
                      <a:pt x="36" y="21"/>
                    </a:cubicBezTo>
                    <a:lnTo>
                      <a:pt x="36" y="29"/>
                    </a:lnTo>
                    <a:close/>
                    <a:moveTo>
                      <a:pt x="29" y="45"/>
                    </a:moveTo>
                    <a:cubicBezTo>
                      <a:pt x="29" y="34"/>
                      <a:pt x="29" y="34"/>
                      <a:pt x="29" y="34"/>
                    </a:cubicBezTo>
                    <a:cubicBezTo>
                      <a:pt x="35" y="34"/>
                      <a:pt x="35" y="34"/>
                      <a:pt x="35" y="34"/>
                    </a:cubicBezTo>
                    <a:cubicBezTo>
                      <a:pt x="34" y="38"/>
                      <a:pt x="32" y="42"/>
                      <a:pt x="29" y="45"/>
                    </a:cubicBezTo>
                    <a:moveTo>
                      <a:pt x="29" y="5"/>
                    </a:moveTo>
                    <a:cubicBezTo>
                      <a:pt x="32" y="8"/>
                      <a:pt x="34" y="12"/>
                      <a:pt x="35" y="17"/>
                    </a:cubicBezTo>
                    <a:cubicBezTo>
                      <a:pt x="29" y="17"/>
                      <a:pt x="29" y="17"/>
                      <a:pt x="29" y="17"/>
                    </a:cubicBezTo>
                    <a:lnTo>
                      <a:pt x="29" y="5"/>
                    </a:lnTo>
                    <a:close/>
                    <a:moveTo>
                      <a:pt x="24" y="17"/>
                    </a:moveTo>
                    <a:cubicBezTo>
                      <a:pt x="18" y="17"/>
                      <a:pt x="18" y="17"/>
                      <a:pt x="18" y="17"/>
                    </a:cubicBezTo>
                    <a:cubicBezTo>
                      <a:pt x="19" y="12"/>
                      <a:pt x="21" y="8"/>
                      <a:pt x="24" y="5"/>
                    </a:cubicBezTo>
                    <a:lnTo>
                      <a:pt x="24" y="17"/>
                    </a:lnTo>
                    <a:close/>
                    <a:moveTo>
                      <a:pt x="24" y="29"/>
                    </a:moveTo>
                    <a:cubicBezTo>
                      <a:pt x="17" y="29"/>
                      <a:pt x="17" y="29"/>
                      <a:pt x="17" y="29"/>
                    </a:cubicBezTo>
                    <a:cubicBezTo>
                      <a:pt x="17" y="21"/>
                      <a:pt x="17" y="21"/>
                      <a:pt x="17" y="21"/>
                    </a:cubicBezTo>
                    <a:cubicBezTo>
                      <a:pt x="24" y="21"/>
                      <a:pt x="24" y="21"/>
                      <a:pt x="24" y="21"/>
                    </a:cubicBezTo>
                    <a:lnTo>
                      <a:pt x="24" y="29"/>
                    </a:lnTo>
                    <a:close/>
                    <a:moveTo>
                      <a:pt x="24" y="44"/>
                    </a:moveTo>
                    <a:cubicBezTo>
                      <a:pt x="21" y="42"/>
                      <a:pt x="19" y="38"/>
                      <a:pt x="18" y="34"/>
                    </a:cubicBezTo>
                    <a:cubicBezTo>
                      <a:pt x="24" y="34"/>
                      <a:pt x="24" y="34"/>
                      <a:pt x="24" y="34"/>
                    </a:cubicBezTo>
                    <a:lnTo>
                      <a:pt x="24" y="44"/>
                    </a:lnTo>
                    <a:close/>
                    <a:moveTo>
                      <a:pt x="17" y="7"/>
                    </a:moveTo>
                    <a:cubicBezTo>
                      <a:pt x="15" y="10"/>
                      <a:pt x="14" y="13"/>
                      <a:pt x="13" y="17"/>
                    </a:cubicBezTo>
                    <a:cubicBezTo>
                      <a:pt x="7" y="17"/>
                      <a:pt x="7" y="17"/>
                      <a:pt x="7" y="17"/>
                    </a:cubicBezTo>
                    <a:cubicBezTo>
                      <a:pt x="9" y="13"/>
                      <a:pt x="12" y="9"/>
                      <a:pt x="17" y="7"/>
                    </a:cubicBezTo>
                    <a:moveTo>
                      <a:pt x="14" y="40"/>
                    </a:moveTo>
                    <a:cubicBezTo>
                      <a:pt x="11" y="38"/>
                      <a:pt x="9" y="36"/>
                      <a:pt x="8" y="34"/>
                    </a:cubicBezTo>
                    <a:cubicBezTo>
                      <a:pt x="13" y="34"/>
                      <a:pt x="13" y="34"/>
                      <a:pt x="13" y="34"/>
                    </a:cubicBezTo>
                    <a:cubicBezTo>
                      <a:pt x="14" y="36"/>
                      <a:pt x="14" y="37"/>
                      <a:pt x="15" y="39"/>
                    </a:cubicBezTo>
                    <a:cubicBezTo>
                      <a:pt x="16" y="40"/>
                      <a:pt x="16" y="41"/>
                      <a:pt x="17" y="42"/>
                    </a:cubicBezTo>
                    <a:cubicBezTo>
                      <a:pt x="16" y="42"/>
                      <a:pt x="15" y="41"/>
                      <a:pt x="14" y="40"/>
                    </a:cubicBezTo>
                    <a:moveTo>
                      <a:pt x="6" y="21"/>
                    </a:moveTo>
                    <a:cubicBezTo>
                      <a:pt x="12" y="21"/>
                      <a:pt x="12" y="21"/>
                      <a:pt x="12" y="21"/>
                    </a:cubicBezTo>
                    <a:cubicBezTo>
                      <a:pt x="12" y="23"/>
                      <a:pt x="12" y="26"/>
                      <a:pt x="12" y="29"/>
                    </a:cubicBezTo>
                    <a:cubicBezTo>
                      <a:pt x="6" y="29"/>
                      <a:pt x="6" y="29"/>
                      <a:pt x="6" y="29"/>
                    </a:cubicBezTo>
                    <a:cubicBezTo>
                      <a:pt x="5" y="26"/>
                      <a:pt x="5" y="23"/>
                      <a:pt x="6" y="21"/>
                    </a:cubicBezTo>
                    <a:moveTo>
                      <a:pt x="26" y="0"/>
                    </a:moveTo>
                    <a:cubicBezTo>
                      <a:pt x="23" y="0"/>
                      <a:pt x="20" y="1"/>
                      <a:pt x="17" y="2"/>
                    </a:cubicBezTo>
                    <a:cubicBezTo>
                      <a:pt x="7" y="5"/>
                      <a:pt x="0" y="15"/>
                      <a:pt x="0" y="25"/>
                    </a:cubicBezTo>
                    <a:cubicBezTo>
                      <a:pt x="0" y="33"/>
                      <a:pt x="4" y="39"/>
                      <a:pt x="10" y="44"/>
                    </a:cubicBezTo>
                    <a:cubicBezTo>
                      <a:pt x="15" y="48"/>
                      <a:pt x="20" y="50"/>
                      <a:pt x="26" y="50"/>
                    </a:cubicBezTo>
                    <a:cubicBezTo>
                      <a:pt x="42" y="50"/>
                      <a:pt x="53" y="38"/>
                      <a:pt x="53" y="25"/>
                    </a:cubicBezTo>
                    <a:cubicBezTo>
                      <a:pt x="53" y="11"/>
                      <a:pt x="42" y="0"/>
                      <a:pt x="26" y="0"/>
                    </a:cubicBezTo>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Tree>
    <p:extLst>
      <p:ext uri="{BB962C8B-B14F-4D97-AF65-F5344CB8AC3E}">
        <p14:creationId xmlns:p14="http://schemas.microsoft.com/office/powerpoint/2010/main" val="143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RITEO">
      <a:dk1>
        <a:srgbClr val="60605B"/>
      </a:dk1>
      <a:lt1>
        <a:srgbClr val="FFFFFF"/>
      </a:lt1>
      <a:dk2>
        <a:srgbClr val="60605B"/>
      </a:dk2>
      <a:lt2>
        <a:srgbClr val="FFFFFF"/>
      </a:lt2>
      <a:accent1>
        <a:srgbClr val="FF8F1C"/>
      </a:accent1>
      <a:accent2>
        <a:srgbClr val="60605B"/>
      </a:accent2>
      <a:accent3>
        <a:srgbClr val="FFC845"/>
      </a:accent3>
      <a:accent4>
        <a:srgbClr val="CE0037"/>
      </a:accent4>
      <a:accent5>
        <a:srgbClr val="642F6C"/>
      </a:accent5>
      <a:accent6>
        <a:srgbClr val="4F868E"/>
      </a:accent6>
      <a:hlink>
        <a:srgbClr val="658D1B"/>
      </a:hlink>
      <a:folHlink>
        <a:srgbClr val="FF9A33"/>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800" dirty="0" smtClean="0">
            <a:solidFill>
              <a:schemeClr val="bg2"/>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1646</Words>
  <Application>Microsoft Office PowerPoint</Application>
  <PresentationFormat>Widescreen</PresentationFormat>
  <Paragraphs>222</Paragraphs>
  <Slides>21</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 (Body)</vt:lpstr>
      <vt:lpstr>Helvetica Light</vt:lpstr>
      <vt:lpstr>Helvetica Neue Light</vt:lpstr>
      <vt:lpstr>Arial</vt:lpstr>
      <vt:lpstr>Calibri</vt:lpstr>
      <vt:lpstr>Office Theme</vt:lpstr>
      <vt:lpstr>State of Mobile Commerce Apps and cross-device lead mobile business </vt:lpstr>
      <vt:lpstr>PowerPoint Presentation</vt:lpstr>
      <vt:lpstr>PowerPoint Presentation</vt:lpstr>
      <vt:lpstr>Mobile Commerce Trends in Russia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Global Mobile Commerce Trends</vt:lpstr>
      <vt:lpstr>PowerPoint Presentation</vt:lpstr>
      <vt:lpstr>PowerPoint Presentation</vt:lpstr>
      <vt:lpstr>PowerPoint Presentation</vt:lpstr>
      <vt:lpstr>PowerPoint Presentation</vt:lpstr>
      <vt:lpstr>PowerPoint Presentation</vt:lpstr>
      <vt:lpstr>What will the future look like?</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2014-10-09T12:33:47Z</dcterms:created>
  <dcterms:modified xsi:type="dcterms:W3CDTF">2015-07-20T22:06:46Z</dcterms:modified>
</cp:coreProperties>
</file>